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1" r:id="rId6"/>
    <p:sldId id="279" r:id="rId7"/>
    <p:sldId id="262" r:id="rId8"/>
    <p:sldId id="263" r:id="rId9"/>
    <p:sldId id="269" r:id="rId10"/>
    <p:sldId id="266" r:id="rId11"/>
    <p:sldId id="272" r:id="rId12"/>
    <p:sldId id="281" r:id="rId13"/>
    <p:sldId id="280" r:id="rId14"/>
    <p:sldId id="273" r:id="rId15"/>
    <p:sldId id="275" r:id="rId16"/>
    <p:sldId id="283" r:id="rId17"/>
    <p:sldId id="291" r:id="rId18"/>
    <p:sldId id="293" r:id="rId19"/>
    <p:sldId id="289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70"/>
  </p:normalViewPr>
  <p:slideViewPr>
    <p:cSldViewPr>
      <p:cViewPr varScale="1">
        <p:scale>
          <a:sx n="143" d="100"/>
          <a:sy n="143" d="100"/>
        </p:scale>
        <p:origin x="1472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B033B-6528-4819-8BCC-4CBFD2A7D475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3EFE-21C4-40A6-823E-11AEF91E00A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26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AC92-EA78-4AD4-8C12-1E36B78C9609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D65D-6736-477D-B3C7-0D80060FBDD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47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D65D-6736-477D-B3C7-0D80060FBDD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53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59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94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60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0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36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02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88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36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7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71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52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5D47-EE73-4E9B-9AD0-0D35371374F7}" type="datetimeFigureOut">
              <a:rPr lang="sv-SE" smtClean="0"/>
              <a:t>2017-05-24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C473-042F-49B1-B41F-7DFF2B99F85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84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7030A0"/>
                </a:solidFill>
              </a:rPr>
              <a:t>Varför Film?</a:t>
            </a:r>
            <a:endParaRPr lang="sv-SE" b="1" dirty="0">
              <a:solidFill>
                <a:srgbClr val="7030A0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Samtal</a:t>
            </a:r>
            <a:r>
              <a:rPr lang="sv-SE" dirty="0"/>
              <a:t> </a:t>
            </a:r>
            <a:r>
              <a:rPr lang="sv-SE" dirty="0" smtClean="0"/>
              <a:t>med </a:t>
            </a:r>
          </a:p>
          <a:p>
            <a:r>
              <a:rPr lang="sv-SE" dirty="0" smtClean="0"/>
              <a:t>filmkonsulent Klara Grunning Svenska Filminstitutet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9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Arial Rounded MT Bold"/>
              </a:rPr>
              <a:t>Ansökningsprocess</a:t>
            </a:r>
            <a:r>
              <a:rPr lang="en-US" dirty="0" smtClean="0">
                <a:cs typeface="Arial Rounded MT Bold"/>
              </a:rPr>
              <a:t> till SFI</a:t>
            </a:r>
            <a:endParaRPr lang="en-US" dirty="0"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5426"/>
            <a:ext cx="8229600" cy="329790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Arial Unicode MS"/>
              </a:rPr>
              <a:t>Manus, </a:t>
            </a:r>
            <a:r>
              <a:rPr lang="en-US" dirty="0" err="1" smtClean="0">
                <a:cs typeface="Arial Unicode MS"/>
              </a:rPr>
              <a:t>utveckling</a:t>
            </a:r>
            <a:r>
              <a:rPr lang="en-US" dirty="0" smtClean="0">
                <a:cs typeface="Arial Unicode MS"/>
              </a:rPr>
              <a:t>, </a:t>
            </a:r>
            <a:r>
              <a:rPr lang="en-US" dirty="0" err="1" smtClean="0">
                <a:cs typeface="Arial Unicode MS"/>
              </a:rPr>
              <a:t>produktion</a:t>
            </a:r>
            <a:r>
              <a:rPr lang="en-US" dirty="0" smtClean="0">
                <a:cs typeface="Arial Unicode MS"/>
              </a:rPr>
              <a:t>, </a:t>
            </a:r>
            <a:r>
              <a:rPr lang="en-US" dirty="0" err="1" smtClean="0">
                <a:cs typeface="Arial Unicode MS"/>
              </a:rPr>
              <a:t>lansering</a:t>
            </a:r>
            <a:r>
              <a:rPr lang="en-US" dirty="0" smtClean="0">
                <a:cs typeface="Arial Unicode MS"/>
              </a:rPr>
              <a:t>, </a:t>
            </a:r>
            <a:r>
              <a:rPr lang="en-US" dirty="0" err="1" smtClean="0">
                <a:cs typeface="Arial Unicode MS"/>
              </a:rPr>
              <a:t>utland</a:t>
            </a:r>
            <a:r>
              <a:rPr lang="en-US" dirty="0" smtClean="0">
                <a:cs typeface="Arial Unicode MS"/>
              </a:rPr>
              <a:t> </a:t>
            </a:r>
            <a:r>
              <a:rPr lang="en-US" dirty="0" err="1" smtClean="0">
                <a:cs typeface="Arial Unicode MS"/>
              </a:rPr>
              <a:t>och</a:t>
            </a:r>
            <a:r>
              <a:rPr lang="en-US" dirty="0" smtClean="0">
                <a:cs typeface="Arial Unicode MS"/>
              </a:rPr>
              <a:t> distribution</a:t>
            </a:r>
          </a:p>
          <a:p>
            <a:r>
              <a:rPr lang="en-US" dirty="0" err="1" smtClean="0">
                <a:cs typeface="Arial Unicode MS"/>
              </a:rPr>
              <a:t>Personlig</a:t>
            </a:r>
            <a:r>
              <a:rPr lang="en-US" dirty="0" smtClean="0">
                <a:cs typeface="Arial Unicode MS"/>
              </a:rPr>
              <a:t> </a:t>
            </a:r>
            <a:r>
              <a:rPr lang="en-US" dirty="0" err="1" smtClean="0">
                <a:cs typeface="Arial Unicode MS"/>
              </a:rPr>
              <a:t>ansökan</a:t>
            </a:r>
            <a:r>
              <a:rPr lang="en-US" dirty="0" smtClean="0">
                <a:cs typeface="Arial Unicode MS"/>
              </a:rPr>
              <a:t> till EN </a:t>
            </a:r>
            <a:r>
              <a:rPr lang="en-US" dirty="0" err="1" smtClean="0">
                <a:cs typeface="Arial Unicode MS"/>
              </a:rPr>
              <a:t>konsulent</a:t>
            </a:r>
            <a:endParaRPr lang="en-US" dirty="0" smtClean="0">
              <a:cs typeface="Arial Unicode MS"/>
            </a:endParaRPr>
          </a:p>
          <a:p>
            <a:r>
              <a:rPr lang="en-US" dirty="0" err="1" smtClean="0">
                <a:cs typeface="Arial Unicode MS"/>
              </a:rPr>
              <a:t>Processen</a:t>
            </a:r>
            <a:endParaRPr lang="en-US" dirty="0" smtClean="0">
              <a:cs typeface="Arial Unicode MS"/>
            </a:endParaRPr>
          </a:p>
          <a:p>
            <a:r>
              <a:rPr lang="en-US" dirty="0" err="1" smtClean="0">
                <a:cs typeface="Arial Unicode MS"/>
              </a:rPr>
              <a:t>Beslutet</a:t>
            </a:r>
            <a:endParaRPr lang="en-US" dirty="0" smtClean="0">
              <a:cs typeface="Arial Unicode MS"/>
            </a:endParaRPr>
          </a:p>
          <a:p>
            <a:r>
              <a:rPr lang="en-US" dirty="0" err="1" smtClean="0">
                <a:cs typeface="Arial Unicode MS"/>
              </a:rPr>
              <a:t>Vad</a:t>
            </a:r>
            <a:r>
              <a:rPr lang="en-US" dirty="0" smtClean="0">
                <a:cs typeface="Arial Unicode MS"/>
              </a:rPr>
              <a:t> </a:t>
            </a:r>
            <a:r>
              <a:rPr lang="en-US" dirty="0" err="1" smtClean="0">
                <a:cs typeface="Arial Unicode MS"/>
              </a:rPr>
              <a:t>händer</a:t>
            </a:r>
            <a:r>
              <a:rPr lang="en-US" dirty="0" smtClean="0">
                <a:cs typeface="Arial Unicode MS"/>
              </a:rPr>
              <a:t> </a:t>
            </a:r>
            <a:r>
              <a:rPr lang="en-US" dirty="0" err="1" smtClean="0">
                <a:cs typeface="Arial Unicode MS"/>
              </a:rPr>
              <a:t>sen</a:t>
            </a:r>
            <a:r>
              <a:rPr lang="en-US" dirty="0" smtClean="0">
                <a:cs typeface="Arial Unicode MS"/>
              </a:rPr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Case Study 1,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urval</a:t>
            </a:r>
            <a:endParaRPr lang="en-US" dirty="0">
              <a:solidFill>
                <a:srgbClr val="7030A0"/>
              </a:solidFill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 Unicode MS"/>
                <a:cs typeface="Arial Unicode MS"/>
              </a:rPr>
              <a:t>Sepideh</a:t>
            </a:r>
            <a:r>
              <a:rPr lang="en-US" dirty="0" smtClean="0">
                <a:latin typeface="Arial Unicode MS"/>
                <a:cs typeface="Arial Unicode MS"/>
              </a:rPr>
              <a:t> Reaching for the Stars</a:t>
            </a:r>
          </a:p>
          <a:p>
            <a:r>
              <a:rPr lang="en-US" dirty="0" err="1" smtClean="0">
                <a:latin typeface="Arial Unicode MS"/>
                <a:cs typeface="Arial Unicode MS"/>
              </a:rPr>
              <a:t>Vad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gör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att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något</a:t>
            </a:r>
            <a:r>
              <a:rPr lang="en-US" dirty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står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ut</a:t>
            </a:r>
            <a:r>
              <a:rPr lang="en-US" dirty="0" smtClean="0">
                <a:latin typeface="Arial Unicode MS"/>
                <a:cs typeface="Arial Unicode MS"/>
              </a:rPr>
              <a:t>?</a:t>
            </a:r>
          </a:p>
          <a:p>
            <a:r>
              <a:rPr lang="en-US" dirty="0" err="1" smtClean="0">
                <a:latin typeface="Arial Unicode MS"/>
                <a:cs typeface="Arial Unicode MS"/>
              </a:rPr>
              <a:t>Talang</a:t>
            </a:r>
            <a:r>
              <a:rPr lang="en-US" dirty="0" smtClean="0">
                <a:latin typeface="Arial Unicode MS"/>
                <a:cs typeface="Arial Unicode MS"/>
              </a:rPr>
              <a:t>? </a:t>
            </a:r>
            <a:r>
              <a:rPr lang="en-US" dirty="0" err="1" smtClean="0">
                <a:latin typeface="Arial Unicode MS"/>
                <a:cs typeface="Arial Unicode MS"/>
              </a:rPr>
              <a:t>Ny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eller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gammal</a:t>
            </a:r>
            <a:r>
              <a:rPr lang="en-US" dirty="0" smtClean="0">
                <a:latin typeface="Arial Unicode MS"/>
                <a:cs typeface="Arial Unicode MS"/>
              </a:rPr>
              <a:t>?</a:t>
            </a:r>
          </a:p>
          <a:p>
            <a:r>
              <a:rPr lang="en-US" dirty="0" err="1" smtClean="0">
                <a:latin typeface="Arial Unicode MS"/>
                <a:cs typeface="Arial Unicode MS"/>
              </a:rPr>
              <a:t>Ämne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och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perspektiv</a:t>
            </a:r>
            <a:r>
              <a:rPr lang="en-US" dirty="0" smtClean="0">
                <a:latin typeface="Arial Unicode MS"/>
                <a:cs typeface="Arial Unicode MS"/>
              </a:rPr>
              <a:t>?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Form </a:t>
            </a:r>
            <a:r>
              <a:rPr lang="en-US" dirty="0" err="1" smtClean="0">
                <a:latin typeface="Arial Unicode MS"/>
                <a:cs typeface="Arial Unicode MS"/>
              </a:rPr>
              <a:t>och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uttryck</a:t>
            </a:r>
            <a:r>
              <a:rPr lang="en-US" dirty="0" smtClean="0">
                <a:latin typeface="Arial Unicode MS"/>
                <a:cs typeface="Arial Unicode MS"/>
              </a:rPr>
              <a:t>?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Distribution, impact </a:t>
            </a:r>
            <a:r>
              <a:rPr lang="en-US" dirty="0" err="1" smtClean="0">
                <a:latin typeface="Arial Unicode MS"/>
                <a:cs typeface="Arial Unicode MS"/>
              </a:rPr>
              <a:t>och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spridning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dirty="0" smtClean="0">
                <a:latin typeface="Arial Unicode MS"/>
                <a:cs typeface="Arial Unicode MS"/>
              </a:rPr>
              <a:t>Pilot </a:t>
            </a:r>
            <a:r>
              <a:rPr lang="en-US" dirty="0">
                <a:latin typeface="Arial Unicode MS"/>
                <a:cs typeface="Arial Unicode MS"/>
              </a:rPr>
              <a:t>https://</a:t>
            </a:r>
            <a:r>
              <a:rPr lang="en-US" dirty="0" smtClean="0">
                <a:latin typeface="Arial Unicode MS"/>
                <a:cs typeface="Arial Unicode MS"/>
              </a:rPr>
              <a:t>vimeo.com/66110526</a:t>
            </a:r>
          </a:p>
        </p:txBody>
      </p:sp>
    </p:spTree>
    <p:extLst>
      <p:ext uri="{BB962C8B-B14F-4D97-AF65-F5344CB8AC3E}">
        <p14:creationId xmlns:p14="http://schemas.microsoft.com/office/powerpoint/2010/main" val="42345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7030A0"/>
                </a:solidFill>
              </a:rPr>
              <a:t>Case </a:t>
            </a:r>
            <a:r>
              <a:rPr lang="sv-SE" dirty="0" err="1" smtClean="0">
                <a:solidFill>
                  <a:srgbClr val="7030A0"/>
                </a:solidFill>
              </a:rPr>
              <a:t>study</a:t>
            </a:r>
            <a:r>
              <a:rPr lang="sv-SE" dirty="0" smtClean="0">
                <a:solidFill>
                  <a:srgbClr val="7030A0"/>
                </a:solidFill>
              </a:rPr>
              <a:t> 2, att berätta över tid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Vad betyder det att dokumentera över tid?</a:t>
            </a:r>
          </a:p>
          <a:p>
            <a:r>
              <a:rPr lang="sv-SE" dirty="0" smtClean="0"/>
              <a:t>Vad tar vi med oss till kommande generationer? </a:t>
            </a:r>
          </a:p>
          <a:p>
            <a:r>
              <a:rPr lang="sv-SE" dirty="0" smtClean="0"/>
              <a:t>Vad betyder ett starkt perspektiv?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err="1" smtClean="0"/>
              <a:t>Something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r>
              <a:rPr lang="sv-SE" dirty="0" smtClean="0"/>
              <a:t> To Come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https</a:t>
            </a:r>
            <a:r>
              <a:rPr lang="sv-SE" dirty="0"/>
              <a:t>://</a:t>
            </a:r>
            <a:r>
              <a:rPr lang="sv-SE" dirty="0" smtClean="0"/>
              <a:t>www.youtube.com/watch?v=9PereQR9lSk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54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7030A0"/>
                </a:solidFill>
              </a:rPr>
              <a:t>Case </a:t>
            </a:r>
            <a:r>
              <a:rPr lang="sv-SE" dirty="0" err="1" smtClean="0">
                <a:solidFill>
                  <a:srgbClr val="7030A0"/>
                </a:solidFill>
              </a:rPr>
              <a:t>study</a:t>
            </a:r>
            <a:r>
              <a:rPr lang="sv-SE" dirty="0" smtClean="0">
                <a:solidFill>
                  <a:srgbClr val="7030A0"/>
                </a:solidFill>
              </a:rPr>
              <a:t> 3, komplexa och provocerande ämnen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VENUS</a:t>
            </a:r>
          </a:p>
          <a:p>
            <a:r>
              <a:rPr lang="sv-SE" dirty="0" smtClean="0"/>
              <a:t>Ämne</a:t>
            </a:r>
          </a:p>
          <a:p>
            <a:r>
              <a:rPr lang="sv-SE" dirty="0" smtClean="0"/>
              <a:t>Metod och process</a:t>
            </a:r>
          </a:p>
          <a:p>
            <a:r>
              <a:rPr lang="sv-SE" dirty="0" smtClean="0"/>
              <a:t>(s3x)</a:t>
            </a:r>
          </a:p>
          <a:p>
            <a:r>
              <a:rPr lang="sv-SE" dirty="0"/>
              <a:t>https://</a:t>
            </a:r>
            <a:r>
              <a:rPr lang="sv-SE" dirty="0" smtClean="0"/>
              <a:t>vimeo.com/87654624 </a:t>
            </a:r>
          </a:p>
        </p:txBody>
      </p:sp>
    </p:spTree>
    <p:extLst>
      <p:ext uri="{BB962C8B-B14F-4D97-AF65-F5344CB8AC3E}">
        <p14:creationId xmlns:p14="http://schemas.microsoft.com/office/powerpoint/2010/main" val="4112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Kvalitet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vad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är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det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?</a:t>
            </a:r>
            <a:endParaRPr lang="en-US" dirty="0">
              <a:solidFill>
                <a:srgbClr val="7030A0"/>
              </a:solidFill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 Unicode MS"/>
              <a:cs typeface="Arial Unicode MS"/>
            </a:endParaRPr>
          </a:p>
          <a:p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  <a:latin typeface="Arial Unicode MS"/>
              <a:cs typeface="Arial Unicode MS"/>
            </a:endParaRPr>
          </a:p>
          <a:p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Vad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tänker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du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på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när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du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hör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ordet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KVALITET? </a:t>
            </a:r>
          </a:p>
          <a:p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Övning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: I par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diskutera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vad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är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kvalitet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? 2 min. 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Och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öppnar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vi till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en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grupp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diskussion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5-7 min.</a:t>
            </a:r>
          </a:p>
          <a:p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Gruppens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Unicode MS"/>
                <a:cs typeface="Arial Unicode MS"/>
              </a:rPr>
              <a:t> definition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56318">
            <a:off x="6940362" y="1065035"/>
            <a:ext cx="1454728" cy="145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50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7030A0"/>
                </a:solidFill>
              </a:rPr>
              <a:t>Kvalitet och film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Övning: Tänk på en ”bra” film</a:t>
            </a:r>
          </a:p>
          <a:p>
            <a:r>
              <a:rPr lang="sv-SE" dirty="0" smtClean="0"/>
              <a:t>Skriv new 5 minuter varför?</a:t>
            </a:r>
          </a:p>
          <a:p>
            <a:r>
              <a:rPr lang="sv-SE" dirty="0" smtClean="0"/>
              <a:t>Ta ut nyckelord som känns relevanta till att beskriva vad kvalitet är</a:t>
            </a:r>
          </a:p>
          <a:p>
            <a:r>
              <a:rPr lang="sv-SE" dirty="0" smtClean="0"/>
              <a:t>I grupp diskuterar vi och tittar på 2-3 olika exempel</a:t>
            </a:r>
          </a:p>
          <a:p>
            <a:r>
              <a:rPr lang="sv-SE" dirty="0" smtClean="0"/>
              <a:t>Nya ord/definitioner?</a:t>
            </a:r>
          </a:p>
          <a:p>
            <a:r>
              <a:rPr lang="sv-SE" dirty="0" smtClean="0"/>
              <a:t>Varför är det viktigt att ha ett språk när man kommunicerar specifikt?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36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Talent Campus-Labs</a:t>
            </a:r>
            <a:endParaRPr lang="en-US" dirty="0">
              <a:solidFill>
                <a:srgbClr val="7030A0"/>
              </a:solidFill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027" dirty="0" smtClean="0">
                <a:latin typeface="Arial Unicode MS"/>
                <a:cs typeface="Arial Unicode MS"/>
              </a:rPr>
              <a:t>IDFA summer camp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Durban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Leipzig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European 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Doc Incubator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Ice Blue Lab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Sundance Lab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Berlin Talent Campus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EAVE</a:t>
            </a:r>
          </a:p>
          <a:p>
            <a:r>
              <a:rPr lang="en-US" sz="3027" dirty="0" err="1" smtClean="0">
                <a:latin typeface="Arial Unicode MS"/>
                <a:cs typeface="Arial Unicode MS"/>
              </a:rPr>
              <a:t>EurDoc</a:t>
            </a:r>
            <a:endParaRPr lang="en-US" sz="3027" dirty="0" smtClean="0">
              <a:latin typeface="Arial Unicode MS"/>
              <a:cs typeface="Arial Unicode MS"/>
            </a:endParaRPr>
          </a:p>
          <a:p>
            <a:r>
              <a:rPr lang="en-US" sz="3027" dirty="0" smtClean="0">
                <a:latin typeface="Arial Unicode MS"/>
                <a:cs typeface="Arial Unicode MS"/>
              </a:rPr>
              <a:t>Annecy</a:t>
            </a:r>
          </a:p>
          <a:p>
            <a:r>
              <a:rPr lang="en-US" sz="3027" dirty="0" smtClean="0">
                <a:latin typeface="Arial Unicode MS"/>
                <a:cs typeface="Arial Unicode MS"/>
              </a:rPr>
              <a:t>Venice </a:t>
            </a:r>
            <a:r>
              <a:rPr lang="en-US" sz="3027" dirty="0" err="1" smtClean="0">
                <a:latin typeface="Arial Unicode MS"/>
                <a:cs typeface="Arial Unicode MS"/>
              </a:rPr>
              <a:t>ProductionBridge</a:t>
            </a:r>
            <a:endParaRPr lang="en-US" sz="3027" dirty="0" smtClean="0">
              <a:latin typeface="Arial Unicode MS"/>
              <a:cs typeface="Arial Unicode MS"/>
            </a:endParaRPr>
          </a:p>
          <a:p>
            <a:r>
              <a:rPr lang="en-US" sz="3027" dirty="0" smtClean="0">
                <a:latin typeface="Arial Unicode MS"/>
                <a:cs typeface="Arial Unicode MS"/>
              </a:rPr>
              <a:t>DOX:LAB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466" y="1417638"/>
            <a:ext cx="36576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3421138"/>
            <a:ext cx="32131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08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Pitch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paket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/presentation</a:t>
            </a:r>
            <a:endParaRPr lang="en-US" dirty="0">
              <a:solidFill>
                <a:srgbClr val="7030A0"/>
              </a:solidFill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Material; </a:t>
            </a:r>
            <a:r>
              <a:rPr lang="en-US" dirty="0" err="1" smtClean="0">
                <a:latin typeface="Arial Unicode MS"/>
                <a:cs typeface="Arial Unicode MS"/>
              </a:rPr>
              <a:t>rörligt</a:t>
            </a:r>
            <a:r>
              <a:rPr lang="en-US" dirty="0" smtClean="0">
                <a:latin typeface="Arial Unicode MS"/>
                <a:cs typeface="Arial Unicode MS"/>
              </a:rPr>
              <a:t> material, pilot, trailer, </a:t>
            </a:r>
            <a:r>
              <a:rPr lang="en-US" dirty="0" err="1" smtClean="0">
                <a:latin typeface="Arial Unicode MS"/>
                <a:cs typeface="Arial Unicode MS"/>
              </a:rPr>
              <a:t>scener</a:t>
            </a:r>
            <a:r>
              <a:rPr lang="en-US" dirty="0" smtClean="0">
                <a:latin typeface="Arial Unicode MS"/>
                <a:cs typeface="Arial Unicode MS"/>
              </a:rPr>
              <a:t>/</a:t>
            </a:r>
            <a:r>
              <a:rPr lang="en-US" dirty="0" err="1" smtClean="0">
                <a:latin typeface="Arial Unicode MS"/>
                <a:cs typeface="Arial Unicode MS"/>
              </a:rPr>
              <a:t>sekvenser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skisser</a:t>
            </a:r>
            <a:r>
              <a:rPr lang="en-US" dirty="0" smtClean="0">
                <a:latin typeface="Arial Unicode MS"/>
                <a:cs typeface="Arial Unicode MS"/>
              </a:rPr>
              <a:t>, </a:t>
            </a:r>
            <a:r>
              <a:rPr lang="en-US" dirty="0" err="1" smtClean="0">
                <a:latin typeface="Arial Unicode MS"/>
                <a:cs typeface="Arial Unicode MS"/>
              </a:rPr>
              <a:t>bilder</a:t>
            </a:r>
            <a:r>
              <a:rPr lang="en-US" dirty="0" smtClean="0">
                <a:latin typeface="Arial Unicode MS"/>
                <a:cs typeface="Arial Unicode MS"/>
              </a:rPr>
              <a:t> etc.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Synopsis, treatment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Budget</a:t>
            </a:r>
          </a:p>
          <a:p>
            <a:r>
              <a:rPr lang="en-US" dirty="0" err="1" smtClean="0">
                <a:latin typeface="Arial Unicode MS"/>
                <a:cs typeface="Arial Unicode MS"/>
              </a:rPr>
              <a:t>Financieringsplan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dirty="0" err="1" smtClean="0">
                <a:latin typeface="Arial Unicode MS"/>
                <a:cs typeface="Arial Unicode MS"/>
              </a:rPr>
              <a:t>Tidsplan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dirty="0" err="1" smtClean="0">
                <a:latin typeface="Arial Unicode MS"/>
                <a:cs typeface="Arial Unicode MS"/>
              </a:rPr>
              <a:t>Talang</a:t>
            </a:r>
            <a:r>
              <a:rPr lang="en-US" dirty="0" smtClean="0">
                <a:latin typeface="Arial Unicode MS"/>
                <a:cs typeface="Arial Unicode MS"/>
              </a:rPr>
              <a:t> CV </a:t>
            </a:r>
            <a:r>
              <a:rPr lang="en-US" dirty="0" err="1" smtClean="0">
                <a:latin typeface="Arial Unicode MS"/>
                <a:cs typeface="Arial Unicode MS"/>
              </a:rPr>
              <a:t>och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tidigare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filmer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eller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annat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dirty="0" err="1" smtClean="0">
                <a:latin typeface="Arial Unicode MS"/>
                <a:cs typeface="Arial Unicode MS"/>
              </a:rPr>
              <a:t>Regissör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och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producent</a:t>
            </a:r>
            <a:r>
              <a:rPr lang="en-US" dirty="0" smtClean="0">
                <a:latin typeface="Arial Unicode MS"/>
                <a:cs typeface="Arial Unicode MS"/>
              </a:rPr>
              <a:t> vision</a:t>
            </a:r>
          </a:p>
          <a:p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8787">
            <a:off x="4576647" y="2970098"/>
            <a:ext cx="1850882" cy="13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15235">
            <a:off x="6624729" y="2760045"/>
            <a:ext cx="2267861" cy="169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30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7030A0"/>
                </a:solidFill>
              </a:rPr>
              <a:t>Impact</a:t>
            </a:r>
            <a:r>
              <a:rPr lang="sv-SE" dirty="0" smtClean="0">
                <a:solidFill>
                  <a:srgbClr val="7030A0"/>
                </a:solidFill>
              </a:rPr>
              <a:t>, </a:t>
            </a:r>
            <a:r>
              <a:rPr lang="sv-SE" dirty="0" err="1" smtClean="0">
                <a:solidFill>
                  <a:srgbClr val="7030A0"/>
                </a:solidFill>
              </a:rPr>
              <a:t>Outreach</a:t>
            </a:r>
            <a:r>
              <a:rPr lang="sv-SE" dirty="0" smtClean="0">
                <a:solidFill>
                  <a:srgbClr val="7030A0"/>
                </a:solidFill>
              </a:rPr>
              <a:t> och Aktivitet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Till vem?</a:t>
            </a:r>
          </a:p>
          <a:p>
            <a:r>
              <a:rPr lang="sv-SE" dirty="0" smtClean="0"/>
              <a:t>Varför den publiken/format?</a:t>
            </a:r>
          </a:p>
          <a:p>
            <a:r>
              <a:rPr lang="sv-SE" dirty="0" smtClean="0"/>
              <a:t>Vilken/a plattform/er? </a:t>
            </a:r>
          </a:p>
          <a:p>
            <a:r>
              <a:rPr lang="sv-SE" dirty="0" smtClean="0"/>
              <a:t>Vad vill man ska ske?</a:t>
            </a:r>
          </a:p>
          <a:p>
            <a:r>
              <a:rPr lang="sv-SE" dirty="0" err="1" smtClean="0"/>
              <a:t>Impact</a:t>
            </a:r>
            <a:r>
              <a:rPr lang="sv-SE" dirty="0" smtClean="0"/>
              <a:t> </a:t>
            </a:r>
            <a:r>
              <a:rPr lang="sv-SE" dirty="0" err="1" smtClean="0"/>
              <a:t>stragtegi</a:t>
            </a:r>
            <a:r>
              <a:rPr lang="sv-SE" dirty="0" smtClean="0"/>
              <a:t>, partners, samarbete, utbildning</a:t>
            </a:r>
          </a:p>
          <a:p>
            <a:r>
              <a:rPr lang="sv-SE" dirty="0" smtClean="0"/>
              <a:t>Distribution</a:t>
            </a:r>
          </a:p>
          <a:p>
            <a:r>
              <a:rPr lang="sv-SE" dirty="0" smtClean="0"/>
              <a:t>Aktivitetsguide</a:t>
            </a:r>
          </a:p>
          <a:p>
            <a:r>
              <a:rPr lang="sv-SE" dirty="0" smtClean="0"/>
              <a:t>Studieguide</a:t>
            </a:r>
          </a:p>
          <a:p>
            <a:r>
              <a:rPr lang="sv-SE" smtClean="0"/>
              <a:t>Material - på </a:t>
            </a:r>
            <a:r>
              <a:rPr lang="sv-SE" dirty="0" smtClean="0"/>
              <a:t>vilket språk?</a:t>
            </a:r>
          </a:p>
          <a:p>
            <a:r>
              <a:rPr lang="sv-SE" dirty="0" smtClean="0"/>
              <a:t>The Why? (länk) www.thewhy.dk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5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algn="ctr">
              <a:buNone/>
            </a:pPr>
            <a:r>
              <a:rPr lang="en-US" dirty="0" smtClean="0"/>
              <a:t>© Copyright Klara </a:t>
            </a:r>
            <a:r>
              <a:rPr lang="en-US" dirty="0" err="1" smtClean="0"/>
              <a:t>Grunning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7030A0"/>
                </a:solidFill>
              </a:rPr>
              <a:t>Dagens program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980728"/>
            <a:ext cx="8157592" cy="5328592"/>
          </a:xfrm>
        </p:spPr>
        <p:txBody>
          <a:bodyPr>
            <a:noAutofit/>
          </a:bodyPr>
          <a:lstStyle/>
          <a:p>
            <a:r>
              <a:rPr lang="sv-SE" sz="2300" dirty="0" smtClean="0"/>
              <a:t>Upplägg</a:t>
            </a:r>
          </a:p>
          <a:p>
            <a:r>
              <a:rPr lang="sv-SE" sz="2300" dirty="0" smtClean="0"/>
              <a:t>Mål </a:t>
            </a:r>
            <a:r>
              <a:rPr lang="sv-SE" sz="2300" dirty="0"/>
              <a:t>med dagen, </a:t>
            </a:r>
            <a:r>
              <a:rPr lang="sv-SE" sz="2300" dirty="0" smtClean="0"/>
              <a:t>diskussion</a:t>
            </a:r>
          </a:p>
          <a:p>
            <a:r>
              <a:rPr lang="sv-SE" sz="2300" dirty="0"/>
              <a:t>Vem är vi i rummet? Och vad tar vi med oss </a:t>
            </a:r>
            <a:r>
              <a:rPr lang="sv-SE" sz="2300" dirty="0" smtClean="0"/>
              <a:t>in/ut? </a:t>
            </a:r>
            <a:r>
              <a:rPr lang="sv-SE" sz="2300" dirty="0"/>
              <a:t>Kreativ övning</a:t>
            </a:r>
          </a:p>
          <a:p>
            <a:r>
              <a:rPr lang="sv-SE" sz="2300" dirty="0" smtClean="0"/>
              <a:t>Varför film? Lite </a:t>
            </a:r>
            <a:r>
              <a:rPr lang="sv-SE" sz="2300" dirty="0"/>
              <a:t>om mig, svenska filminstitutet och </a:t>
            </a:r>
            <a:r>
              <a:rPr lang="sv-SE" sz="2300" dirty="0" smtClean="0"/>
              <a:t>systemet</a:t>
            </a:r>
          </a:p>
          <a:p>
            <a:r>
              <a:rPr lang="sv-SE" sz="2300" dirty="0" smtClean="0"/>
              <a:t>Vad är film? Case </a:t>
            </a:r>
            <a:r>
              <a:rPr lang="sv-SE" sz="2300" dirty="0" err="1" smtClean="0"/>
              <a:t>study</a:t>
            </a:r>
            <a:r>
              <a:rPr lang="sv-SE" sz="2300" dirty="0" smtClean="0"/>
              <a:t>, 1 och diskussion</a:t>
            </a:r>
          </a:p>
          <a:p>
            <a:r>
              <a:rPr lang="sv-SE" sz="2300" dirty="0" smtClean="0"/>
              <a:t>Dokumentation över tid. Case </a:t>
            </a:r>
            <a:r>
              <a:rPr lang="sv-SE" sz="2300" dirty="0" err="1" smtClean="0"/>
              <a:t>study</a:t>
            </a:r>
            <a:r>
              <a:rPr lang="sv-SE" sz="2300" dirty="0" smtClean="0"/>
              <a:t>, 2 </a:t>
            </a:r>
            <a:r>
              <a:rPr lang="sv-SE" sz="2300" dirty="0"/>
              <a:t>och diskussion</a:t>
            </a:r>
            <a:endParaRPr lang="sv-SE" sz="2300" dirty="0" smtClean="0"/>
          </a:p>
          <a:p>
            <a:r>
              <a:rPr lang="sv-SE" sz="2300" dirty="0" smtClean="0"/>
              <a:t>Ämne och metod. Case </a:t>
            </a:r>
            <a:r>
              <a:rPr lang="sv-SE" sz="2300" dirty="0" err="1" smtClean="0"/>
              <a:t>Study</a:t>
            </a:r>
            <a:r>
              <a:rPr lang="sv-SE" sz="2300" dirty="0" smtClean="0"/>
              <a:t>, 3 </a:t>
            </a:r>
            <a:r>
              <a:rPr lang="sv-SE" sz="2300" dirty="0"/>
              <a:t>och diskussion</a:t>
            </a:r>
            <a:endParaRPr lang="sv-SE" sz="2300" dirty="0" smtClean="0"/>
          </a:p>
          <a:p>
            <a:r>
              <a:rPr lang="sv-SE" sz="2300" dirty="0" smtClean="0"/>
              <a:t>Vad är kvalitet? Övning och diskussion</a:t>
            </a:r>
          </a:p>
          <a:p>
            <a:r>
              <a:rPr lang="sv-SE" sz="2300" dirty="0" smtClean="0"/>
              <a:t>Story </a:t>
            </a:r>
            <a:r>
              <a:rPr lang="sv-SE" sz="2300" dirty="0" err="1" smtClean="0"/>
              <a:t>Development</a:t>
            </a:r>
            <a:r>
              <a:rPr lang="sv-SE" sz="2300" dirty="0"/>
              <a:t> </a:t>
            </a:r>
            <a:r>
              <a:rPr lang="sv-SE" sz="2300" dirty="0" smtClean="0"/>
              <a:t>(om vi har tid)</a:t>
            </a:r>
          </a:p>
          <a:p>
            <a:r>
              <a:rPr lang="sv-SE" sz="2300" dirty="0" smtClean="0"/>
              <a:t>Kommunikation, </a:t>
            </a:r>
            <a:r>
              <a:rPr lang="sv-SE" sz="2300" dirty="0" err="1" smtClean="0"/>
              <a:t>outreach</a:t>
            </a:r>
            <a:r>
              <a:rPr lang="sv-SE" sz="2300" dirty="0" smtClean="0"/>
              <a:t>, </a:t>
            </a:r>
            <a:r>
              <a:rPr lang="sv-SE" sz="2300" dirty="0" err="1" smtClean="0"/>
              <a:t>impact</a:t>
            </a:r>
            <a:r>
              <a:rPr lang="sv-SE" sz="2300" dirty="0" smtClean="0"/>
              <a:t> och avtal med en publik (Om vi har tid)</a:t>
            </a:r>
          </a:p>
          <a:p>
            <a:r>
              <a:rPr lang="sv-SE" sz="2300" dirty="0" smtClean="0"/>
              <a:t>Vad tar vi med oss…frågor och kommentarer</a:t>
            </a:r>
          </a:p>
        </p:txBody>
      </p:sp>
    </p:spTree>
    <p:extLst>
      <p:ext uri="{BB962C8B-B14F-4D97-AF65-F5344CB8AC3E}">
        <p14:creationId xmlns:p14="http://schemas.microsoft.com/office/powerpoint/2010/main" val="34774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7030A0"/>
                </a:solidFill>
              </a:rPr>
              <a:t>Husregler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Detta är en dialog, en diskussion och ett öppet forum</a:t>
            </a:r>
          </a:p>
          <a:p>
            <a:r>
              <a:rPr lang="sv-SE" dirty="0" smtClean="0"/>
              <a:t>Frågor välkomna</a:t>
            </a:r>
          </a:p>
          <a:p>
            <a:r>
              <a:rPr lang="sv-SE" dirty="0"/>
              <a:t>F</a:t>
            </a:r>
            <a:r>
              <a:rPr lang="sv-SE" dirty="0" smtClean="0"/>
              <a:t>örslag välkomna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6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7030A0"/>
                </a:solidFill>
              </a:rPr>
              <a:t>Mål och diskussion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Vem är vi i rummet? Och vilken kreativitet tar vi med oss in? Kreativ övning</a:t>
            </a:r>
          </a:p>
          <a:p>
            <a:r>
              <a:rPr lang="sv-SE" dirty="0" smtClean="0"/>
              <a:t>Dela upp i par</a:t>
            </a:r>
          </a:p>
          <a:p>
            <a:r>
              <a:rPr lang="sv-SE" dirty="0" smtClean="0"/>
              <a:t>Vi ska rita vars 3 porträtt utan att titta på vad vi ritar</a:t>
            </a:r>
          </a:p>
          <a:p>
            <a:r>
              <a:rPr lang="sv-SE" dirty="0" smtClean="0"/>
              <a:t>Efter får man sina 3 porträtt och berättar hur de illustrerar något gott och något utmanande med en själv just denna morgon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Vad vill vi ta med oss härifrån efter sessionen? Vad är målet? Praktisk kunskap, inspiration, exempel, kreativa processer etc.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6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Vem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är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 Klara?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Och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Varför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 film?</a:t>
            </a:r>
            <a:endParaRPr lang="en-US" dirty="0">
              <a:solidFill>
                <a:srgbClr val="7030A0"/>
              </a:solidFill>
              <a:cs typeface="Arial Rounded MT Bold"/>
            </a:endParaRPr>
          </a:p>
        </p:txBody>
      </p:sp>
      <p:pic>
        <p:nvPicPr>
          <p:cNvPr id="4" name="Content Placeholder 3" descr="Klara Grunning head shot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538" r="-52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30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7030A0"/>
                </a:solidFill>
              </a:rPr>
              <a:t>Film, vad är det?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Underhållning?</a:t>
            </a:r>
          </a:p>
          <a:p>
            <a:r>
              <a:rPr lang="sv-SE" dirty="0"/>
              <a:t>K</a:t>
            </a:r>
            <a:r>
              <a:rPr lang="sv-SE" dirty="0" smtClean="0"/>
              <a:t>onst?</a:t>
            </a:r>
          </a:p>
          <a:p>
            <a:r>
              <a:rPr lang="sv-SE" dirty="0" smtClean="0"/>
              <a:t>Dokumentation?</a:t>
            </a:r>
          </a:p>
          <a:p>
            <a:r>
              <a:rPr lang="sv-SE" dirty="0" smtClean="0"/>
              <a:t>Utbildning?</a:t>
            </a:r>
          </a:p>
          <a:p>
            <a:r>
              <a:rPr lang="sv-SE" dirty="0" smtClean="0"/>
              <a:t>Förmedling?</a:t>
            </a:r>
          </a:p>
          <a:p>
            <a:r>
              <a:rPr lang="sv-SE" dirty="0" smtClean="0"/>
              <a:t>Vad kan film som inte andra medium kan?</a:t>
            </a:r>
          </a:p>
          <a:p>
            <a:r>
              <a:rPr lang="sv-SE" dirty="0" smtClean="0"/>
              <a:t>Publik, magi, känslor, mellanrum, upplevelse, atmosfär, engagemang, etc.</a:t>
            </a:r>
          </a:p>
          <a:p>
            <a:r>
              <a:rPr lang="sv-SE" dirty="0" smtClean="0"/>
              <a:t>Förändra, informera, inspirera…</a:t>
            </a:r>
          </a:p>
          <a:p>
            <a:r>
              <a:rPr lang="sv-SE" dirty="0"/>
              <a:t>V</a:t>
            </a:r>
            <a:r>
              <a:rPr lang="sv-SE" dirty="0" smtClean="0"/>
              <a:t>ad är viktigt? Vad är nödvändigt? Vad har vi på hjärtat?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2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Bakgrund</a:t>
            </a:r>
            <a:endParaRPr lang="en-US" dirty="0">
              <a:solidFill>
                <a:srgbClr val="7030A0"/>
              </a:solidFill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220" y="1212516"/>
            <a:ext cx="1537369" cy="139576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-56501" r="-56501"/>
          <a:stretch>
            <a:fillRect/>
          </a:stretch>
        </p:blipFill>
        <p:spPr>
          <a:xfrm rot="19919555">
            <a:off x="-238082" y="1589078"/>
            <a:ext cx="1858758" cy="102224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38626">
            <a:off x="-130356" y="1774644"/>
            <a:ext cx="3429652" cy="1163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252551">
            <a:off x="4217532" y="1155024"/>
            <a:ext cx="261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fiktion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60423">
            <a:off x="2509005" y="2416790"/>
            <a:ext cx="26877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DOKUMENTÄR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3698" y="1170797"/>
            <a:ext cx="1697205" cy="107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80190">
            <a:off x="6788577" y="386524"/>
            <a:ext cx="2026712" cy="13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98850">
            <a:off x="7104825" y="2398398"/>
            <a:ext cx="1465142" cy="109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47860">
            <a:off x="1022461" y="3367752"/>
            <a:ext cx="2000250" cy="15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52662">
            <a:off x="2956287" y="3088597"/>
            <a:ext cx="1924301" cy="106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87195">
            <a:off x="99180" y="5047314"/>
            <a:ext cx="1554108" cy="97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244729">
            <a:off x="2846933" y="4644938"/>
            <a:ext cx="1271846" cy="16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901290">
            <a:off x="3600504" y="3881708"/>
            <a:ext cx="899806" cy="116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601481">
            <a:off x="5684286" y="2186424"/>
            <a:ext cx="1277018" cy="14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0161557" flipV="1">
            <a:off x="85933" y="677380"/>
            <a:ext cx="1498016" cy="107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1046186">
            <a:off x="5007656" y="3998274"/>
            <a:ext cx="2243054" cy="9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94466" y="5237300"/>
            <a:ext cx="1206583" cy="96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603104">
            <a:off x="6906977" y="4180314"/>
            <a:ext cx="2091907" cy="184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569853" y="5605895"/>
            <a:ext cx="271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Outreach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832312">
            <a:off x="5613116" y="5708104"/>
            <a:ext cx="2467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Distribution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48423">
            <a:off x="6387250" y="3562799"/>
            <a:ext cx="1847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CFFCC"/>
                </a:solidFill>
              </a:rPr>
              <a:t>produktion</a:t>
            </a:r>
            <a:endParaRPr lang="en-US" sz="2800" b="1" dirty="0">
              <a:solidFill>
                <a:srgbClr val="CCFF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731025">
            <a:off x="401720" y="63234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Filminstituten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Sverige</a:t>
            </a:r>
            <a:r>
              <a:rPr lang="en-US" dirty="0" smtClean="0">
                <a:solidFill>
                  <a:srgbClr val="7030A0"/>
                </a:solidFill>
                <a:cs typeface="Arial Rounded MT Bold"/>
              </a:rPr>
              <a:t> &amp; </a:t>
            </a:r>
            <a:r>
              <a:rPr lang="en-US" dirty="0" err="1" smtClean="0">
                <a:solidFill>
                  <a:srgbClr val="7030A0"/>
                </a:solidFill>
                <a:cs typeface="Arial Rounded MT Bold"/>
              </a:rPr>
              <a:t>Norden</a:t>
            </a:r>
            <a:endParaRPr lang="en-US" dirty="0">
              <a:solidFill>
                <a:srgbClr val="7030A0"/>
              </a:solidFill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 Unicode MS"/>
                <a:cs typeface="Arial Unicode MS"/>
              </a:rPr>
              <a:t>Det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nordiska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lminstitutssystemet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dirty="0" err="1" smtClean="0">
                <a:latin typeface="Arial Unicode MS"/>
                <a:cs typeface="Arial Unicode MS"/>
              </a:rPr>
              <a:t>Lika</a:t>
            </a:r>
            <a:r>
              <a:rPr lang="en-US" dirty="0" smtClean="0">
                <a:latin typeface="Arial Unicode MS"/>
                <a:cs typeface="Arial Unicode MS"/>
              </a:rPr>
              <a:t> men </a:t>
            </a:r>
            <a:r>
              <a:rPr lang="en-US" dirty="0" err="1" smtClean="0">
                <a:latin typeface="Arial Unicode MS"/>
                <a:cs typeface="Arial Unicode MS"/>
              </a:rPr>
              <a:t>olika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dirty="0" err="1" smtClean="0">
                <a:latin typeface="Arial Unicode MS"/>
                <a:cs typeface="Arial Unicode MS"/>
              </a:rPr>
              <a:t>Stöd</a:t>
            </a:r>
            <a:endParaRPr lang="en-US" dirty="0" smtClean="0">
              <a:latin typeface="Arial Unicode MS"/>
              <a:cs typeface="Arial Unicode MS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8198"/>
            <a:ext cx="8229600" cy="238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5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7030A0"/>
                </a:solidFill>
              </a:rPr>
              <a:t>Vad är min roll och vad gör en filmkonsulent?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i="1" dirty="0" smtClean="0">
                <a:solidFill>
                  <a:srgbClr val="FF0000"/>
                </a:solidFill>
              </a:rPr>
              <a:t>Att vara filmkonsulent är ett statligt ämbete och ett tidsbegränsat </a:t>
            </a:r>
            <a:r>
              <a:rPr lang="sv-SE" sz="2400" i="1" dirty="0">
                <a:solidFill>
                  <a:srgbClr val="FF0000"/>
                </a:solidFill>
              </a:rPr>
              <a:t>uppdrag </a:t>
            </a:r>
            <a:endParaRPr lang="sv-SE" sz="2400" i="1" dirty="0" smtClean="0">
              <a:solidFill>
                <a:srgbClr val="FF0000"/>
              </a:solidFill>
            </a:endParaRPr>
          </a:p>
          <a:p>
            <a:r>
              <a:rPr lang="sv-SE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Att </a:t>
            </a:r>
            <a:r>
              <a:rPr lang="sv-SE" sz="2400" i="1" dirty="0">
                <a:solidFill>
                  <a:srgbClr val="FF0000"/>
                </a:solidFill>
                <a:cs typeface="Arial" panose="020B0604020202020204" pitchFamily="34" charset="0"/>
              </a:rPr>
              <a:t>ta beslut och att formulera sina tankar, frågeställningar och värderingar är en stor och avgörande del av en filmkonsulentens </a:t>
            </a:r>
            <a:r>
              <a:rPr lang="sv-SE" sz="2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arbete</a:t>
            </a:r>
            <a:endParaRPr lang="sv-SE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sz="1600" dirty="0" smtClean="0"/>
              <a:t>Kärnuppdrag:</a:t>
            </a:r>
          </a:p>
          <a:p>
            <a:r>
              <a:rPr lang="sv-SE" sz="1600" dirty="0" smtClean="0"/>
              <a:t>Värdering </a:t>
            </a:r>
            <a:r>
              <a:rPr lang="sv-SE" sz="1600" dirty="0"/>
              <a:t>av </a:t>
            </a:r>
            <a:r>
              <a:rPr lang="sv-SE" sz="1600" dirty="0">
                <a:solidFill>
                  <a:srgbClr val="00B0F0"/>
                </a:solidFill>
              </a:rPr>
              <a:t>kvalitet</a:t>
            </a:r>
            <a:r>
              <a:rPr lang="sv-SE" sz="1600" dirty="0"/>
              <a:t> av </a:t>
            </a:r>
            <a:r>
              <a:rPr lang="sv-SE" sz="1600" dirty="0" smtClean="0"/>
              <a:t>ett projekts potential</a:t>
            </a:r>
            <a:endParaRPr lang="sv-SE" sz="1600" dirty="0"/>
          </a:p>
          <a:p>
            <a:pPr lvl="0"/>
            <a:r>
              <a:rPr lang="sv-SE" sz="1600" dirty="0" smtClean="0"/>
              <a:t>Utveckla svensk och film </a:t>
            </a:r>
            <a:r>
              <a:rPr lang="sv-SE" sz="1600" dirty="0"/>
              <a:t>i </a:t>
            </a:r>
            <a:r>
              <a:rPr lang="sv-SE" sz="1600" dirty="0" smtClean="0"/>
              <a:t>stort, kreativt och i branschen</a:t>
            </a:r>
            <a:endParaRPr lang="sv-SE" sz="1600" dirty="0"/>
          </a:p>
          <a:p>
            <a:pPr lvl="0"/>
            <a:r>
              <a:rPr lang="sv-SE" sz="1600" dirty="0"/>
              <a:t>Utveckla och utmana </a:t>
            </a:r>
            <a:r>
              <a:rPr lang="sv-SE" sz="1600" dirty="0">
                <a:solidFill>
                  <a:srgbClr val="00B0F0"/>
                </a:solidFill>
              </a:rPr>
              <a:t>kreativa processer </a:t>
            </a:r>
            <a:r>
              <a:rPr lang="sv-SE" sz="1600" dirty="0"/>
              <a:t>och dialog med kreatörer</a:t>
            </a:r>
          </a:p>
          <a:p>
            <a:pPr lvl="0"/>
            <a:r>
              <a:rPr lang="sv-SE" sz="1600" dirty="0"/>
              <a:t>Utveckla synen och vikten av film i olika riktningar, politiskt, internt och </a:t>
            </a:r>
            <a:r>
              <a:rPr lang="sv-SE" sz="1600" dirty="0" smtClean="0"/>
              <a:t>externt, internationellt</a:t>
            </a:r>
          </a:p>
          <a:p>
            <a:pPr lvl="0"/>
            <a:r>
              <a:rPr lang="sv-SE" sz="1600" dirty="0" smtClean="0"/>
              <a:t>Uppmuntra och utmana branschen i form, format och teknisk innovation</a:t>
            </a:r>
            <a:endParaRPr lang="sv-SE" sz="1600" dirty="0"/>
          </a:p>
          <a:p>
            <a:pPr lvl="0"/>
            <a:r>
              <a:rPr lang="sv-SE" sz="1600" dirty="0"/>
              <a:t>Att behandla, värdera och kommunicera ansökningar på ett rättvist sätt, med hänsyn till den kreativa och konstnärliga kvaliteten</a:t>
            </a:r>
          </a:p>
          <a:p>
            <a:pPr lvl="0"/>
            <a:r>
              <a:rPr lang="sv-SE" sz="1600" dirty="0"/>
              <a:t>Representera SFI och vårt </a:t>
            </a:r>
            <a:r>
              <a:rPr lang="sv-SE" sz="1600" dirty="0" smtClean="0"/>
              <a:t>uppdrag</a:t>
            </a:r>
          </a:p>
        </p:txBody>
      </p:sp>
    </p:spTree>
    <p:extLst>
      <p:ext uri="{BB962C8B-B14F-4D97-AF65-F5344CB8AC3E}">
        <p14:creationId xmlns:p14="http://schemas.microsoft.com/office/powerpoint/2010/main" val="36095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enska Filminstitute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707"/>
      </a:accent1>
      <a:accent2>
        <a:srgbClr val="87BD25"/>
      </a:accent2>
      <a:accent3>
        <a:srgbClr val="FFE500"/>
      </a:accent3>
      <a:accent4>
        <a:srgbClr val="D8338B"/>
      </a:accent4>
      <a:accent5>
        <a:srgbClr val="0063A9"/>
      </a:accent5>
      <a:accent6>
        <a:srgbClr val="E52330"/>
      </a:accent6>
      <a:hlink>
        <a:srgbClr val="000000"/>
      </a:hlink>
      <a:folHlink>
        <a:srgbClr val="FF8200"/>
      </a:folHlink>
    </a:clrScheme>
    <a:fontScheme name="Svenska Filminstitutet Font Exc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Svenska Filminstitute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707"/>
      </a:accent1>
      <a:accent2>
        <a:srgbClr val="87BD25"/>
      </a:accent2>
      <a:accent3>
        <a:srgbClr val="FFE500"/>
      </a:accent3>
      <a:accent4>
        <a:srgbClr val="D8338B"/>
      </a:accent4>
      <a:accent5>
        <a:srgbClr val="0063A9"/>
      </a:accent5>
      <a:accent6>
        <a:srgbClr val="E52330"/>
      </a:accent6>
      <a:hlink>
        <a:srgbClr val="000000"/>
      </a:hlink>
      <a:folHlink>
        <a:srgbClr val="FF8200"/>
      </a:folHlink>
    </a:clrScheme>
    <a:fontScheme name="Svenska Filminstitutet Font Exc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venska Filminstitute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707"/>
      </a:accent1>
      <a:accent2>
        <a:srgbClr val="87BD25"/>
      </a:accent2>
      <a:accent3>
        <a:srgbClr val="FFE500"/>
      </a:accent3>
      <a:accent4>
        <a:srgbClr val="D8338B"/>
      </a:accent4>
      <a:accent5>
        <a:srgbClr val="0063A9"/>
      </a:accent5>
      <a:accent6>
        <a:srgbClr val="E52330"/>
      </a:accent6>
      <a:hlink>
        <a:srgbClr val="000000"/>
      </a:hlink>
      <a:folHlink>
        <a:srgbClr val="FF8200"/>
      </a:folHlink>
    </a:clrScheme>
    <a:fontScheme name="Svenska Filminstitutet Font Exc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5647</TotalTime>
  <Words>752</Words>
  <Application>Microsoft Macintosh PowerPoint</Application>
  <PresentationFormat>Bildspel på skärmen (4:3)</PresentationFormat>
  <Paragraphs>144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 Rounded MT Bold</vt:lpstr>
      <vt:lpstr>Arial Unicode MS</vt:lpstr>
      <vt:lpstr>Arial</vt:lpstr>
      <vt:lpstr>Blank</vt:lpstr>
      <vt:lpstr>Varför Film?</vt:lpstr>
      <vt:lpstr>Dagens program</vt:lpstr>
      <vt:lpstr>Husregler</vt:lpstr>
      <vt:lpstr>Mål och diskussion</vt:lpstr>
      <vt:lpstr>Vem är Klara? Och Varför film?</vt:lpstr>
      <vt:lpstr>Film, vad är det?</vt:lpstr>
      <vt:lpstr>Bakgrund</vt:lpstr>
      <vt:lpstr>Filminstituten, Sverige &amp; Norden</vt:lpstr>
      <vt:lpstr>Vad är min roll och vad gör en filmkonsulent?</vt:lpstr>
      <vt:lpstr>Ansökningsprocess till SFI</vt:lpstr>
      <vt:lpstr>Case Study 1, urval</vt:lpstr>
      <vt:lpstr>Case study 2, att berätta över tid</vt:lpstr>
      <vt:lpstr>Case study 3, komplexa och provocerande ämnen</vt:lpstr>
      <vt:lpstr>Kvalitet, vad är det?</vt:lpstr>
      <vt:lpstr>Kvalitet och film</vt:lpstr>
      <vt:lpstr>Talent Campus-Labs</vt:lpstr>
      <vt:lpstr>Pitch paket/presentation</vt:lpstr>
      <vt:lpstr>Impact, Outreach och Aktivitet</vt:lpstr>
      <vt:lpstr>PowerPoint-presentation</vt:lpstr>
    </vt:vector>
  </TitlesOfParts>
  <Company>Svenska Filminstitutet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Varför Film?</dc:title>
  <dc:creator>IT</dc:creator>
  <cp:lastModifiedBy>Sverker Zadig</cp:lastModifiedBy>
  <cp:revision>32</cp:revision>
  <dcterms:created xsi:type="dcterms:W3CDTF">2017-03-28T13:52:35Z</dcterms:created>
  <dcterms:modified xsi:type="dcterms:W3CDTF">2017-05-24T10:45:00Z</dcterms:modified>
</cp:coreProperties>
</file>