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16"/>
  </p:notesMasterIdLst>
  <p:sldIdLst>
    <p:sldId id="270" r:id="rId3"/>
    <p:sldId id="271" r:id="rId4"/>
    <p:sldId id="265" r:id="rId5"/>
    <p:sldId id="266" r:id="rId6"/>
    <p:sldId id="280" r:id="rId7"/>
    <p:sldId id="281" r:id="rId8"/>
    <p:sldId id="272" r:id="rId9"/>
    <p:sldId id="268" r:id="rId10"/>
    <p:sldId id="275" r:id="rId11"/>
    <p:sldId id="276" r:id="rId12"/>
    <p:sldId id="274" r:id="rId13"/>
    <p:sldId id="283" r:id="rId14"/>
    <p:sldId id="284" r:id="rId1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88548" autoAdjust="0"/>
  </p:normalViewPr>
  <p:slideViewPr>
    <p:cSldViewPr snapToGrid="0" snapToObjects="1" showGuides="1">
      <p:cViewPr>
        <p:scale>
          <a:sx n="100" d="100"/>
          <a:sy n="100" d="100"/>
        </p:scale>
        <p:origin x="-2320" y="184"/>
      </p:cViewPr>
      <p:guideLst>
        <p:guide orient="horz" pos="1040"/>
        <p:guide orient="horz" pos="3530"/>
        <p:guide orient="horz" pos="730"/>
        <p:guide orient="horz" pos="1386"/>
        <p:guide pos="33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589A-77AE-8742-9915-C1B3823E4C74}" type="datetimeFigureOut">
              <a:rPr lang="sv-SE" smtClean="0"/>
              <a:t>2015-04-15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10D8-C7BE-4048-A19C-36104976320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34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10D8-C7BE-4048-A19C-36104976320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11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jer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651000"/>
            <a:ext cx="7876925" cy="3954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6" name="Bildobjekt 5" descr="linj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7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r -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0000" y="334800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koll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4000"/>
            <a:ext cx="8009114" cy="1872000"/>
          </a:xfrm>
          <a:prstGeom prst="rect">
            <a:avLst/>
          </a:prstGeom>
        </p:spPr>
      </p:pic>
      <p:pic>
        <p:nvPicPr>
          <p:cNvPr id="9" name="Bildobjekt 8" descr="linj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r - Rubrikbild svart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0000" y="334800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4000"/>
            <a:ext cx="8009113" cy="1872000"/>
          </a:xfrm>
          <a:prstGeom prst="rect">
            <a:avLst/>
          </a:prstGeom>
        </p:spPr>
      </p:pic>
      <p:pic>
        <p:nvPicPr>
          <p:cNvPr id="9" name="Bildobjekt 8" descr="linj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ärta -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0000" y="334800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koll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4000"/>
            <a:ext cx="8009114" cy="1872000"/>
          </a:xfrm>
          <a:prstGeom prst="rect">
            <a:avLst/>
          </a:prstGeom>
        </p:spPr>
      </p:pic>
      <p:pic>
        <p:nvPicPr>
          <p:cNvPr id="10" name="Bildobjekt 9" descr="linjer-hjär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ärta - Rubrikbild svart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0000" y="334800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4000"/>
            <a:ext cx="8009113" cy="1872000"/>
          </a:xfrm>
          <a:prstGeom prst="rect">
            <a:avLst/>
          </a:prstGeom>
        </p:spPr>
      </p:pic>
      <p:pic>
        <p:nvPicPr>
          <p:cNvPr id="10" name="Bildobjekt 9" descr="linjer-hjär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el -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0000" y="334800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koll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4000"/>
            <a:ext cx="8009114" cy="1872000"/>
          </a:xfrm>
          <a:prstGeom prst="rect">
            <a:avLst/>
          </a:prstGeom>
        </p:spPr>
      </p:pic>
      <p:pic>
        <p:nvPicPr>
          <p:cNvPr id="9" name="Bildobjekt 8" descr="linjer-pusse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sel - Rubrikbild svart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0000" y="334800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4000"/>
            <a:ext cx="8009113" cy="1872000"/>
          </a:xfrm>
          <a:prstGeom prst="rect">
            <a:avLst/>
          </a:prstGeom>
        </p:spPr>
      </p:pic>
      <p:pic>
        <p:nvPicPr>
          <p:cNvPr id="9" name="Bildobjekt 8" descr="linjer-pusse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jer - rubrik och innehåll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7876925" cy="3436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19"/>
          </a:xfrm>
          <a:prstGeom prst="rect">
            <a:avLst/>
          </a:prstGeom>
        </p:spPr>
      </p:pic>
      <p:pic>
        <p:nvPicPr>
          <p:cNvPr id="7" name="Bildobjekt 6" descr="linjer-ne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787"/>
            <a:ext cx="9144000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njer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</a:t>
            </a:r>
            <a:br>
              <a:rPr lang="sv-SE" dirty="0" smtClean="0"/>
            </a:br>
            <a:r>
              <a:rPr lang="sv-SE" dirty="0" smtClean="0"/>
              <a:t>tvåradig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7876925" cy="3436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6" name="Bildobjekt 5" descr="linj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r - rubrik och innehåll –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00"/>
              </a:lnSpc>
              <a:defRPr sz="3700"/>
            </a:lvl1pPr>
          </a:lstStyle>
          <a:p>
            <a:r>
              <a:rPr lang="sv-SE" dirty="0" smtClean="0"/>
              <a:t>Lägg till</a:t>
            </a:r>
            <a:br>
              <a:rPr lang="sv-SE" dirty="0" smtClean="0"/>
            </a:br>
            <a:r>
              <a:rPr lang="sv-SE" dirty="0" smtClean="0"/>
              <a:t>tvåradig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3905000" cy="343674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775201" y="2168714"/>
            <a:ext cx="3911600" cy="343674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9" name="Bildobjekt 8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linj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njer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</a:t>
            </a:r>
            <a:br>
              <a:rPr lang="sv-SE" dirty="0" smtClean="0"/>
            </a:br>
            <a:r>
              <a:rPr lang="sv-SE" dirty="0" smtClean="0"/>
              <a:t>tvåradig rubrik</a:t>
            </a:r>
            <a:endParaRPr lang="sv-SE" dirty="0"/>
          </a:p>
        </p:txBody>
      </p:sp>
      <p:pic>
        <p:nvPicPr>
          <p:cNvPr id="6" name="Bildobjekt 5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8" name="Bildobjekt 7" descr="linj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1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r - rubrik och innehåll –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00"/>
              </a:lnSpc>
              <a:defRPr sz="3700"/>
            </a:lvl1pPr>
          </a:lstStyle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651000"/>
            <a:ext cx="3905000" cy="395446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775201" y="1651000"/>
            <a:ext cx="3911600" cy="395446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9" name="Bildobjekt 8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linj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3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järta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</a:t>
            </a:r>
            <a:br>
              <a:rPr lang="sv-SE" dirty="0" smtClean="0"/>
            </a:br>
            <a:r>
              <a:rPr lang="sv-SE" dirty="0" smtClean="0"/>
              <a:t>tvåradig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7876925" cy="3436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6" name="Bildobjekt 5" descr="linjer-hjär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2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ärta - rubrik och innehåll –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00"/>
              </a:lnSpc>
              <a:defRPr sz="3700"/>
            </a:lvl1pPr>
          </a:lstStyle>
          <a:p>
            <a:r>
              <a:rPr lang="sv-SE" dirty="0" smtClean="0"/>
              <a:t>Klicka här för att ändra format tvåradig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3905000" cy="343674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775201" y="2168714"/>
            <a:ext cx="3911600" cy="343674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12" name="Bildobjekt 11" descr="linjer-hjär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järta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ändra format tvåradig rubrik</a:t>
            </a:r>
            <a:endParaRPr lang="sv-SE" dirty="0"/>
          </a:p>
        </p:txBody>
      </p:sp>
      <p:pic>
        <p:nvPicPr>
          <p:cNvPr id="5" name="Bildobjekt 4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7" name="Bildobjekt 6" descr="linjer-hjär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ssel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ändra format tvåradig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7876925" cy="3436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7" name="Bildobjekt 6" descr="linjer-puss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sel - rubrik och innehåll –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00"/>
              </a:lnSpc>
              <a:defRPr sz="3700"/>
            </a:lvl1pPr>
          </a:lstStyle>
          <a:p>
            <a:r>
              <a:rPr lang="sv-SE" dirty="0" smtClean="0"/>
              <a:t>Klicka här för att ändra format tvåradig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68714"/>
            <a:ext cx="3905000" cy="343674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775201" y="2168714"/>
            <a:ext cx="3911600" cy="343674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9" name="Bildobjekt 8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linjer-puss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ssel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ändra format tvåradig rubrik</a:t>
            </a:r>
            <a:endParaRPr lang="sv-SE" dirty="0"/>
          </a:p>
        </p:txBody>
      </p:sp>
      <p:pic>
        <p:nvPicPr>
          <p:cNvPr id="5" name="Bildobjekt 4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8" name="Bildobjekt 7" descr="linjer-puss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njer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pic>
        <p:nvPicPr>
          <p:cNvPr id="6" name="Bildobjekt 5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8" name="Bildobjekt 7" descr="linj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700"/>
            <a:ext cx="9144000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järta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651000"/>
            <a:ext cx="7876925" cy="3954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6" name="Bildobjekt 5" descr="linjer-hjär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3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ärta - rubrik och innehåll –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00"/>
              </a:lnSpc>
              <a:defRPr sz="3700"/>
            </a:lvl1pPr>
          </a:lstStyle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651000"/>
            <a:ext cx="3905000" cy="395446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775201" y="1651000"/>
            <a:ext cx="3911600" cy="395446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12" name="Bildobjekt 11" descr="linjer-hjär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järta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pic>
        <p:nvPicPr>
          <p:cNvPr id="5" name="Bildobjekt 4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7" name="Bildobjekt 6" descr="linjer-hjärt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600"/>
            <a:ext cx="9144000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ssel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651000"/>
            <a:ext cx="7876925" cy="3954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11" name="Bildobjekt 10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7" name="Bildobjekt 6" descr="linjer-puss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sel - rubrik och innehåll –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4300"/>
              </a:lnSpc>
              <a:defRPr sz="3700"/>
            </a:lvl1pPr>
          </a:lstStyle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651000"/>
            <a:ext cx="3905000" cy="395446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/>
          </p:nvPr>
        </p:nvSpPr>
        <p:spPr>
          <a:xfrm>
            <a:off x="4775201" y="1651000"/>
            <a:ext cx="3911600" cy="395446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2300"/>
              </a:lnSpc>
              <a:spcAft>
                <a:spcPts val="800"/>
              </a:spcAft>
              <a:defRPr sz="1800"/>
            </a:lvl1pPr>
            <a:lvl2pPr marL="360000" indent="-180000">
              <a:lnSpc>
                <a:spcPts val="2300"/>
              </a:lnSpc>
              <a:spcAft>
                <a:spcPts val="800"/>
              </a:spcAft>
              <a:defRPr sz="1800"/>
            </a:lvl2pPr>
            <a:lvl3pPr marL="360000" indent="-180000">
              <a:lnSpc>
                <a:spcPts val="2300"/>
              </a:lnSpc>
              <a:spcAft>
                <a:spcPts val="800"/>
              </a:spcAft>
              <a:defRPr sz="1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9" name="Bildobjekt 8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11" name="Bildobjekt 10" descr="linjer-puss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ssel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pic>
        <p:nvPicPr>
          <p:cNvPr id="5" name="Bildobjekt 4" descr="Skolverket-logotyp-cmy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30000"/>
            <a:ext cx="1458504" cy="263920"/>
          </a:xfrm>
          <a:prstGeom prst="rect">
            <a:avLst/>
          </a:prstGeom>
        </p:spPr>
      </p:pic>
      <p:pic>
        <p:nvPicPr>
          <p:cNvPr id="8" name="Bildobjekt 7" descr="linjer-puss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529"/>
            <a:ext cx="91440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40000" y="618067"/>
            <a:ext cx="8146800" cy="10329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sv-SE" dirty="0" smtClean="0"/>
              <a:t>Lägg till enradig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540000" y="1651000"/>
            <a:ext cx="8146800" cy="45479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24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54" r:id="rId3"/>
    <p:sldLayoutId id="2147483660" r:id="rId4"/>
    <p:sldLayoutId id="2147483671" r:id="rId5"/>
    <p:sldLayoutId id="2147483674" r:id="rId6"/>
    <p:sldLayoutId id="2147483661" r:id="rId7"/>
    <p:sldLayoutId id="2147483667" r:id="rId8"/>
    <p:sldLayoutId id="2147483675" r:id="rId9"/>
    <p:sldLayoutId id="2147483649" r:id="rId10"/>
    <p:sldLayoutId id="2147483665" r:id="rId11"/>
    <p:sldLayoutId id="2147483676" r:id="rId12"/>
    <p:sldLayoutId id="2147483678" r:id="rId13"/>
    <p:sldLayoutId id="2147483677" r:id="rId14"/>
    <p:sldLayoutId id="2147483679" r:id="rId15"/>
    <p:sldLayoutId id="2147483663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200" b="1" i="0" kern="1200">
          <a:solidFill>
            <a:srgbClr val="593160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SzPct val="115000"/>
        <a:buFont typeface="Arial"/>
        <a:buChar char="•"/>
        <a:tabLst/>
        <a:defRPr sz="2200" kern="1200">
          <a:solidFill>
            <a:srgbClr val="593160"/>
          </a:solidFill>
          <a:latin typeface="Arial"/>
          <a:ea typeface="+mn-ea"/>
          <a:cs typeface="Arial"/>
        </a:defRPr>
      </a:lvl1pPr>
      <a:lvl2pPr marL="466725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SzPct val="100000"/>
        <a:buFont typeface="Lucida Grande"/>
        <a:buChar char="-"/>
        <a:defRPr sz="2200" kern="1200">
          <a:solidFill>
            <a:srgbClr val="593160"/>
          </a:solidFill>
          <a:latin typeface=""/>
          <a:ea typeface="+mn-ea"/>
          <a:cs typeface="+mn-cs"/>
        </a:defRPr>
      </a:lvl2pPr>
      <a:lvl3pPr marL="468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SzPct val="100000"/>
        <a:buFont typeface="Lucida Grande"/>
        <a:buChar char="-"/>
        <a:defRPr sz="2200" kern="1200">
          <a:solidFill>
            <a:srgbClr val="593160"/>
          </a:solidFill>
          <a:latin typeface="Arial"/>
          <a:ea typeface="+mn-ea"/>
          <a:cs typeface="+mn-cs"/>
        </a:defRPr>
      </a:lvl3pPr>
      <a:lvl4pPr marL="468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Font typeface="Lucida Grande"/>
        <a:buChar char="-"/>
        <a:defRPr sz="2200" kern="1200">
          <a:solidFill>
            <a:srgbClr val="593160"/>
          </a:solidFill>
          <a:latin typeface="Arial"/>
          <a:ea typeface="+mn-ea"/>
          <a:cs typeface="+mn-cs"/>
        </a:defRPr>
      </a:lvl4pPr>
      <a:lvl5pPr marL="468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800"/>
        </a:spcAft>
        <a:buFont typeface="Lucida Grande"/>
        <a:buChar char="-"/>
        <a:defRPr sz="2200" kern="1200">
          <a:solidFill>
            <a:srgbClr val="593160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40000" y="618067"/>
            <a:ext cx="8146800" cy="1244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sv-SE" dirty="0" smtClean="0"/>
              <a:t>Lägg till</a:t>
            </a:r>
            <a:br>
              <a:rPr lang="sv-SE" dirty="0" smtClean="0"/>
            </a:br>
            <a:r>
              <a:rPr lang="sv-SE" dirty="0" smtClean="0"/>
              <a:t>tvåradig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540000" y="2167200"/>
            <a:ext cx="8146800" cy="4031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61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200" b="1" i="0" kern="1200" baseline="0">
          <a:solidFill>
            <a:srgbClr val="593160"/>
          </a:solidFill>
          <a:latin typeface="Arial"/>
          <a:ea typeface="+mj-ea"/>
          <a:cs typeface="Arial"/>
        </a:defRPr>
      </a:lvl1pPr>
    </p:titleStyle>
    <p:bodyStyle>
      <a:lvl1pPr marL="216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SzPct val="115000"/>
        <a:buFont typeface="Arial"/>
        <a:buChar char="•"/>
        <a:tabLst/>
        <a:defRPr sz="2200" kern="1200">
          <a:solidFill>
            <a:srgbClr val="593160"/>
          </a:solidFill>
          <a:latin typeface="Arial"/>
          <a:ea typeface="+mn-ea"/>
          <a:cs typeface="Arial"/>
        </a:defRPr>
      </a:lvl1pPr>
      <a:lvl2pPr marL="466725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SzPct val="100000"/>
        <a:buFont typeface="Lucida Grande"/>
        <a:buChar char="-"/>
        <a:defRPr sz="2200" kern="1200">
          <a:solidFill>
            <a:srgbClr val="593160"/>
          </a:solidFill>
          <a:latin typeface=""/>
          <a:ea typeface="+mn-ea"/>
          <a:cs typeface="+mn-cs"/>
        </a:defRPr>
      </a:lvl2pPr>
      <a:lvl3pPr marL="468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SzPct val="100000"/>
        <a:buFont typeface="Lucida Grande"/>
        <a:buChar char="-"/>
        <a:defRPr sz="2200" kern="1200">
          <a:solidFill>
            <a:srgbClr val="593160"/>
          </a:solidFill>
          <a:latin typeface="Arial"/>
          <a:ea typeface="+mn-ea"/>
          <a:cs typeface="+mn-cs"/>
        </a:defRPr>
      </a:lvl3pPr>
      <a:lvl4pPr marL="468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Font typeface="Lucida Grande"/>
        <a:buChar char="-"/>
        <a:defRPr sz="2200" kern="1200">
          <a:solidFill>
            <a:srgbClr val="593160"/>
          </a:solidFill>
          <a:latin typeface="Arial"/>
          <a:ea typeface="+mn-ea"/>
          <a:cs typeface="+mn-cs"/>
        </a:defRPr>
      </a:lvl4pPr>
      <a:lvl5pPr marL="468000" indent="-216000" algn="l" defTabSz="457200" rtl="0" eaLnBrk="1" latinLnBrk="0" hangingPunct="1">
        <a:lnSpc>
          <a:spcPts val="2700"/>
        </a:lnSpc>
        <a:spcBef>
          <a:spcPts val="0"/>
        </a:spcBef>
        <a:spcAft>
          <a:spcPts val="800"/>
        </a:spcAft>
        <a:buFont typeface="Lucida Grande"/>
        <a:buChar char="-"/>
        <a:defRPr sz="2200" kern="1200">
          <a:solidFill>
            <a:srgbClr val="593160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8600" y="3348000"/>
            <a:ext cx="7772400" cy="1470025"/>
          </a:xfrm>
        </p:spPr>
        <p:txBody>
          <a:bodyPr/>
          <a:lstStyle/>
          <a:p>
            <a:pPr algn="ctr"/>
            <a:r>
              <a:rPr lang="sv-SE" dirty="0" smtClean="0"/>
              <a:t>Estetiska programmet</a:t>
            </a:r>
            <a:br>
              <a:rPr lang="sv-SE" dirty="0" smtClean="0"/>
            </a:br>
            <a:r>
              <a:rPr lang="sv-SE" dirty="0" smtClean="0"/>
              <a:t>2015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2400" dirty="0" smtClean="0"/>
              <a:t>Ylva Eriksson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6055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332317"/>
            <a:ext cx="8146800" cy="1172633"/>
          </a:xfrm>
        </p:spPr>
        <p:txBody>
          <a:bodyPr/>
          <a:lstStyle/>
          <a:p>
            <a:r>
              <a:rPr lang="sv-SE" dirty="0" smtClean="0"/>
              <a:t>ES – Antal elever/inriktning</a:t>
            </a:r>
            <a:br>
              <a:rPr lang="sv-SE" dirty="0" smtClean="0"/>
            </a:br>
            <a:r>
              <a:rPr lang="sv-SE" dirty="0" smtClean="0"/>
              <a:t>Läsåret 2014/15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Bild och formgivning				4 258</a:t>
            </a:r>
          </a:p>
          <a:p>
            <a:r>
              <a:rPr lang="sv-SE" dirty="0" smtClean="0"/>
              <a:t>Dans								1 302</a:t>
            </a:r>
          </a:p>
          <a:p>
            <a:r>
              <a:rPr lang="sv-SE" dirty="0" smtClean="0"/>
              <a:t>Estetik och media 				6 878</a:t>
            </a:r>
          </a:p>
          <a:p>
            <a:r>
              <a:rPr lang="sv-SE" dirty="0" smtClean="0"/>
              <a:t>Musik							8 935</a:t>
            </a:r>
          </a:p>
          <a:p>
            <a:r>
              <a:rPr lang="sv-SE" dirty="0" smtClean="0"/>
              <a:t>Teater							1 864</a:t>
            </a:r>
          </a:p>
          <a:p>
            <a:endParaRPr lang="sv-SE" dirty="0"/>
          </a:p>
          <a:p>
            <a:r>
              <a:rPr lang="sv-SE" dirty="0" smtClean="0"/>
              <a:t>Uppgift saknas					   337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61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Förändring för åk 1 mellan 2013 och 2014 Estetiska programmet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4294967295"/>
          </p:nvPr>
        </p:nvSpPr>
        <p:spPr>
          <a:xfrm>
            <a:off x="539999" y="1857375"/>
            <a:ext cx="8146801" cy="3954463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sz="2400" dirty="0" smtClean="0"/>
              <a:t>Minskning med 562 elever</a:t>
            </a:r>
          </a:p>
          <a:p>
            <a:r>
              <a:rPr lang="sv-SE" sz="2400" dirty="0" smtClean="0"/>
              <a:t>Störst är minskningen på inriktning musik med 250 elever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833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Skolkommuner och enheter</a:t>
            </a:r>
            <a:br>
              <a:rPr lang="sv-SE" dirty="0" smtClean="0"/>
            </a:br>
            <a:r>
              <a:rPr lang="sv-SE" sz="2800" dirty="0" smtClean="0"/>
              <a:t>ELEVER I ÅK1 – Estetiska programmet</a:t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sz="2400" b="1" dirty="0" smtClean="0"/>
              <a:t>Skolkommuner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2011/12       140 	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2012/13       132  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2013/14       126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2014/15       113        </a:t>
            </a:r>
            <a:endParaRPr lang="sv-SE" sz="2400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4294967295"/>
          </p:nvPr>
        </p:nvSpPr>
        <p:spPr>
          <a:xfrm>
            <a:off x="5232400" y="1651000"/>
            <a:ext cx="3911600" cy="3954463"/>
          </a:xfrm>
        </p:spPr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sz="2400" b="1" dirty="0" smtClean="0"/>
              <a:t>Enheter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endParaRPr lang="sv-SE" sz="2400" b="1" dirty="0" smtClean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274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265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 smtClean="0"/>
              <a:t>157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93311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618067"/>
            <a:ext cx="8146800" cy="203940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1914525"/>
            <a:ext cx="7876925" cy="36909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50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Nyheter från Skolverket</a:t>
            </a:r>
            <a:br>
              <a:rPr lang="sv-SE" sz="4400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Yrkesdansarutbildningen</a:t>
            </a:r>
          </a:p>
          <a:p>
            <a:r>
              <a:rPr lang="sv-SE" sz="2400" dirty="0" smtClean="0"/>
              <a:t>Gymnasiesärskolan</a:t>
            </a:r>
          </a:p>
          <a:p>
            <a:r>
              <a:rPr lang="sv-SE" sz="2400" dirty="0" smtClean="0"/>
              <a:t>Stödmaterial särskilt begåvade elever</a:t>
            </a:r>
          </a:p>
          <a:p>
            <a:r>
              <a:rPr lang="sv-SE" sz="2400" dirty="0" smtClean="0"/>
              <a:t>Utvärdering av kunskapskraven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14442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Yrkesdansarutbildningen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09600" y="1660525"/>
            <a:ext cx="7648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Från hösten kommer det att vara två ingångar på </a:t>
            </a:r>
            <a:r>
              <a:rPr lang="sv-SE" sz="2400" dirty="0" smtClean="0"/>
              <a:t>yrkesdansarutbildningen, </a:t>
            </a:r>
            <a:r>
              <a:rPr lang="sv-SE" sz="2400" dirty="0"/>
              <a:t>en nationell profil klassisk balett och en i modern nutida dans. Profilerna ska bli två  tydliga studievägar på gymnasiet. 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Dessutom </a:t>
            </a:r>
            <a:r>
              <a:rPr lang="sv-SE" sz="2400" dirty="0"/>
              <a:t>ska nu de sökande förutom en ortopedisk hälsoundersökning också genomgå en allmänmedicinsk undersökning. </a:t>
            </a:r>
          </a:p>
        </p:txBody>
      </p:sp>
    </p:spTree>
    <p:extLst>
      <p:ext uri="{BB962C8B-B14F-4D97-AF65-F5344CB8AC3E}">
        <p14:creationId xmlns:p14="http://schemas.microsoft.com/office/powerpoint/2010/main" val="80626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40000" y="741892"/>
            <a:ext cx="8146800" cy="1032933"/>
          </a:xfrm>
        </p:spPr>
        <p:txBody>
          <a:bodyPr/>
          <a:lstStyle/>
          <a:p>
            <a:r>
              <a:rPr lang="sv-SE" dirty="0" smtClean="0"/>
              <a:t>Gymnasiesärskolans individuella program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540000" y="2136339"/>
            <a:ext cx="723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I september kommer Skolverket att genomföra en konferensserie på sex olika orter som vänder sig till lärare på gymnasiesärskolans individuella program. Innehållet kommer att i första hand handla om kvalitet och bedömning inom dessa program. Inbjudan och program presenteras på Skolverkets hemsida när det är klart.</a:t>
            </a:r>
          </a:p>
        </p:txBody>
      </p:sp>
    </p:spTree>
    <p:extLst>
      <p:ext uri="{BB962C8B-B14F-4D97-AF65-F5344CB8AC3E}">
        <p14:creationId xmlns:p14="http://schemas.microsoft.com/office/powerpoint/2010/main" val="159384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Stödmaterial särskilt begåvade elever – ett regeringsuppdrag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0000" y="2174875"/>
            <a:ext cx="3905000" cy="3954463"/>
          </a:xfrm>
        </p:spPr>
        <p:txBody>
          <a:bodyPr/>
          <a:lstStyle/>
          <a:p>
            <a:r>
              <a:rPr lang="sv-SE" sz="2400" dirty="0" smtClean="0"/>
              <a:t>Ett socialt och didaktiskt stödmaterial</a:t>
            </a:r>
          </a:p>
          <a:p>
            <a:endParaRPr lang="sv-SE" sz="2400" dirty="0" smtClean="0"/>
          </a:p>
          <a:p>
            <a:r>
              <a:rPr lang="sv-SE" sz="2400" dirty="0" smtClean="0"/>
              <a:t>Tillgängligt i slutet av maj</a:t>
            </a:r>
          </a:p>
          <a:p>
            <a:endParaRPr lang="sv-SE" sz="2400" dirty="0" smtClean="0"/>
          </a:p>
          <a:p>
            <a:r>
              <a:rPr lang="sv-SE" sz="2400" dirty="0" smtClean="0"/>
              <a:t>Materialet kommer att ligga på Skolverkets webb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4775200" y="2174875"/>
            <a:ext cx="3911600" cy="3954463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/>
              <a:t>Didaktiskt material i ämnena: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Bild</a:t>
            </a:r>
          </a:p>
          <a:p>
            <a:r>
              <a:rPr lang="sv-SE" sz="2400" dirty="0" smtClean="0"/>
              <a:t>Matematik</a:t>
            </a:r>
          </a:p>
          <a:p>
            <a:r>
              <a:rPr lang="sv-SE" sz="2400" dirty="0" smtClean="0"/>
              <a:t>Historia</a:t>
            </a:r>
          </a:p>
          <a:p>
            <a:r>
              <a:rPr lang="sv-SE" sz="2400" dirty="0" smtClean="0"/>
              <a:t>Svenska</a:t>
            </a:r>
          </a:p>
          <a:p>
            <a:r>
              <a:rPr lang="sv-SE" sz="2400" dirty="0" smtClean="0"/>
              <a:t>Engelska och moderna språk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7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998" y="618067"/>
            <a:ext cx="7937251" cy="1032933"/>
          </a:xfrm>
        </p:spPr>
        <p:txBody>
          <a:bodyPr/>
          <a:lstStyle/>
          <a:p>
            <a:r>
              <a:rPr lang="sv-SE" dirty="0" smtClean="0"/>
              <a:t>Utvärdering av kunskapskraven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999" y="1581150"/>
            <a:ext cx="8251575" cy="4024313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/>
              <a:t>Skolverket har i uppdrag att utvärdera kunskapskraven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Ett arbete som nyligen påbörjats – ännu inte riktigt tagit form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0"/>
          </p:nvPr>
        </p:nvSpPr>
        <p:spPr>
          <a:xfrm>
            <a:off x="8601075" y="1651000"/>
            <a:ext cx="85726" cy="395446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010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siffror - ES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47675" y="1809750"/>
            <a:ext cx="6410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Estetiska programmet har de senaste åren haft en elevminskning, och mellan läsåren 2013/14 och 2014/15 minskade programmet med 6,9 procent, vilket är den största minskningen av de högskoleförberedande programmen. 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Läsåret </a:t>
            </a:r>
            <a:r>
              <a:rPr lang="sv-SE" sz="2400" dirty="0"/>
              <a:t>2014/15 går 24 083 elever på programmet.</a:t>
            </a:r>
          </a:p>
        </p:txBody>
      </p:sp>
    </p:spTree>
    <p:extLst>
      <p:ext uri="{BB962C8B-B14F-4D97-AF65-F5344CB8AC3E}">
        <p14:creationId xmlns:p14="http://schemas.microsoft.com/office/powerpoint/2010/main" val="260213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1011" r="4018" b="5655"/>
          <a:stretch>
            <a:fillRect/>
          </a:stretch>
        </p:blipFill>
        <p:spPr bwMode="auto">
          <a:xfrm>
            <a:off x="-153194" y="304007"/>
            <a:ext cx="9450388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6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ES - Elever läsåret 2014/2015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Offentlig huvudman	      Enskild huvudman       Totalt elever</a:t>
            </a:r>
          </a:p>
          <a:p>
            <a:pPr marL="0" indent="0">
              <a:buNone/>
            </a:pPr>
            <a:r>
              <a:rPr lang="sv-SE" dirty="0" smtClean="0"/>
              <a:t>14 462 elever				</a:t>
            </a:r>
            <a:r>
              <a:rPr lang="sv-SE" dirty="0"/>
              <a:t> </a:t>
            </a:r>
            <a:r>
              <a:rPr lang="sv-SE" dirty="0" smtClean="0"/>
              <a:t>9 621 elever                24 083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SA													  57 714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EK													  33 393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HU												</a:t>
            </a:r>
            <a:r>
              <a:rPr lang="sv-SE" dirty="0"/>
              <a:t> </a:t>
            </a:r>
            <a:r>
              <a:rPr lang="sv-SE" dirty="0" smtClean="0"/>
              <a:t>    Ca 2 500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77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olverketPPT_4_3_150115">
  <a:themeElements>
    <a:clrScheme name="Skolverket 1">
      <a:dk1>
        <a:sysClr val="windowText" lastClr="000000"/>
      </a:dk1>
      <a:lt1>
        <a:sysClr val="window" lastClr="FFFFFF"/>
      </a:lt1>
      <a:dk2>
        <a:srgbClr val="593160"/>
      </a:dk2>
      <a:lt2>
        <a:srgbClr val="FFFFFF"/>
      </a:lt2>
      <a:accent1>
        <a:srgbClr val="73AF55"/>
      </a:accent1>
      <a:accent2>
        <a:srgbClr val="1E9D8B"/>
      </a:accent2>
      <a:accent3>
        <a:srgbClr val="0071B9"/>
      </a:accent3>
      <a:accent4>
        <a:srgbClr val="91785B"/>
      </a:accent4>
      <a:accent5>
        <a:srgbClr val="D47B22"/>
      </a:accent5>
      <a:accent6>
        <a:srgbClr val="C40040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llsidor tvåradig rubrik">
  <a:themeElements>
    <a:clrScheme name="Skolverket 1">
      <a:dk1>
        <a:sysClr val="windowText" lastClr="000000"/>
      </a:dk1>
      <a:lt1>
        <a:sysClr val="window" lastClr="FFFFFF"/>
      </a:lt1>
      <a:dk2>
        <a:srgbClr val="593160"/>
      </a:dk2>
      <a:lt2>
        <a:srgbClr val="FFFFFF"/>
      </a:lt2>
      <a:accent1>
        <a:srgbClr val="73AF55"/>
      </a:accent1>
      <a:accent2>
        <a:srgbClr val="1E9D8B"/>
      </a:accent2>
      <a:accent3>
        <a:srgbClr val="0071B9"/>
      </a:accent3>
      <a:accent4>
        <a:srgbClr val="91785B"/>
      </a:accent4>
      <a:accent5>
        <a:srgbClr val="D47B22"/>
      </a:accent5>
      <a:accent6>
        <a:srgbClr val="C40040"/>
      </a:accent6>
      <a:hlink>
        <a:srgbClr val="000000"/>
      </a:hlink>
      <a:folHlink>
        <a:srgbClr val="00000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SkolverketPPT_4_3_150115</Template>
  <TotalTime>1638</TotalTime>
  <Words>277</Words>
  <Application>Microsoft Macintosh PowerPoint</Application>
  <PresentationFormat>Bildspel på skärmen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SkolverketPPT_4_3_150115</vt:lpstr>
      <vt:lpstr>Mallsidor tvåradig rubrik</vt:lpstr>
      <vt:lpstr>Estetiska programmet 2015  Ylva Eriksson</vt:lpstr>
      <vt:lpstr>Nyheter från Skolverket </vt:lpstr>
      <vt:lpstr>Yrkesdansarutbildningen</vt:lpstr>
      <vt:lpstr>Gymnasiesärskolans individuella program</vt:lpstr>
      <vt:lpstr>Stödmaterial särskilt begåvade elever – ett regeringsuppdrag</vt:lpstr>
      <vt:lpstr>Utvärdering av kunskapskraven</vt:lpstr>
      <vt:lpstr>Några siffror - ES</vt:lpstr>
      <vt:lpstr>PowerPoint-presentation</vt:lpstr>
      <vt:lpstr>ES - Elever läsåret 2014/2015 </vt:lpstr>
      <vt:lpstr>ES – Antal elever/inriktning Läsåret 2014/15  </vt:lpstr>
      <vt:lpstr>Förändring för åk 1 mellan 2013 och 2014 Estetiska programmet</vt:lpstr>
      <vt:lpstr>Skolkommuner och enheter ELEVER I ÅK1 – Estetiska programmet </vt:lpstr>
      <vt:lpstr>PowerPoint-presentation</vt:lpstr>
    </vt:vector>
  </TitlesOfParts>
  <Company>Skolverket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Anvisningar</dc:title>
  <dc:creator>Ylva Eriksson</dc:creator>
  <cp:lastModifiedBy>Sverker Zadig</cp:lastModifiedBy>
  <cp:revision>90</cp:revision>
  <dcterms:created xsi:type="dcterms:W3CDTF">2015-03-12T09:18:45Z</dcterms:created>
  <dcterms:modified xsi:type="dcterms:W3CDTF">2015-04-15T19:04:08Z</dcterms:modified>
</cp:coreProperties>
</file>