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363" r:id="rId3"/>
    <p:sldId id="303" r:id="rId4"/>
    <p:sldId id="290" r:id="rId5"/>
    <p:sldId id="291" r:id="rId6"/>
    <p:sldId id="292" r:id="rId7"/>
    <p:sldId id="294" r:id="rId8"/>
    <p:sldId id="295" r:id="rId9"/>
    <p:sldId id="297" r:id="rId10"/>
    <p:sldId id="349" r:id="rId11"/>
    <p:sldId id="362" r:id="rId12"/>
    <p:sldId id="351" r:id="rId13"/>
    <p:sldId id="352" r:id="rId14"/>
    <p:sldId id="353" r:id="rId15"/>
    <p:sldId id="299" r:id="rId16"/>
    <p:sldId id="357" r:id="rId17"/>
    <p:sldId id="320" r:id="rId18"/>
    <p:sldId id="321" r:id="rId19"/>
    <p:sldId id="358" r:id="rId20"/>
    <p:sldId id="359" r:id="rId21"/>
    <p:sldId id="360" r:id="rId22"/>
    <p:sldId id="361" r:id="rId23"/>
    <p:sldId id="330" r:id="rId24"/>
    <p:sldId id="332" r:id="rId25"/>
    <p:sldId id="331" r:id="rId26"/>
  </p:sldIdLst>
  <p:sldSz cx="9144000" cy="6858000" type="screen4x3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9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0" autoAdjust="0"/>
    <p:restoredTop sz="94628" autoAdjust="0"/>
  </p:normalViewPr>
  <p:slideViewPr>
    <p:cSldViewPr snapToGrid="0" snapToObjects="1">
      <p:cViewPr>
        <p:scale>
          <a:sx n="110" d="100"/>
          <a:sy n="110" d="100"/>
        </p:scale>
        <p:origin x="-1752" y="-520"/>
      </p:cViewPr>
      <p:guideLst>
        <p:guide orient="horz" pos="917"/>
        <p:guide orient="horz" pos="1573"/>
        <p:guide pos="2880"/>
        <p:guide pos="608"/>
        <p:guide pos="4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EA1D53-FE1C-F645-A4F8-7D6770780053}" type="datetimeFigureOut">
              <a:rPr lang="sv-SE"/>
              <a:pPr/>
              <a:t>2015-04-13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 smtClean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7040AC2-C51C-7F4C-A141-1C564DE5A8B6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84108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Wawe_PPtmall_0,10_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000"/>
            <a:ext cx="9144000" cy="2538984"/>
          </a:xfrm>
          <a:prstGeom prst="rect">
            <a:avLst/>
          </a:prstGeom>
        </p:spPr>
      </p:pic>
      <p:sp>
        <p:nvSpPr>
          <p:cNvPr id="4" name="Rectangle 10"/>
          <p:cNvSpPr/>
          <p:nvPr userDrawn="1"/>
        </p:nvSpPr>
        <p:spPr>
          <a:xfrm>
            <a:off x="7518400" y="304800"/>
            <a:ext cx="1397000" cy="9398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sv-SE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6" name="Picture 10" descr="Logo_txt_runt_far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16175"/>
            <a:ext cx="15049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45431"/>
            <a:ext cx="7772400" cy="990599"/>
          </a:xfrm>
        </p:spPr>
        <p:txBody>
          <a:bodyPr>
            <a:normAutofit/>
          </a:bodyPr>
          <a:lstStyle>
            <a:lvl1pPr algn="ctr">
              <a:lnSpc>
                <a:spcPts val="3440"/>
              </a:lnSpc>
              <a:defRPr sz="2600" b="1" i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83630"/>
            <a:ext cx="6400800" cy="13716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8DC387-C516-8A4C-BC10-3D24FDEB855E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2A01EE-FC66-6449-82BE-278059117499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2373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Wawe_PPtmall_0,10_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>
          <a:xfrm>
            <a:off x="0" y="5713200"/>
            <a:ext cx="9144000" cy="11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0479"/>
            <a:ext cx="65532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01357"/>
            <a:ext cx="6561667" cy="3611563"/>
          </a:xfrm>
        </p:spPr>
        <p:txBody>
          <a:bodyPr/>
          <a:lstStyle>
            <a:lvl1pPr>
              <a:buFontTx/>
              <a:buNone/>
              <a:defRPr sz="2000" b="0" i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2000" b="0" i="0">
                <a:latin typeface="Sabon LT Std"/>
                <a:cs typeface="Sabon LT Std" pitchFamily="18" charset="0"/>
              </a:defRPr>
            </a:lvl2pPr>
            <a:lvl3pPr>
              <a:buFontTx/>
              <a:buNone/>
              <a:defRPr sz="1800" b="0" i="0"/>
            </a:lvl3pPr>
            <a:lvl4pPr>
              <a:buFontTx/>
              <a:buNone/>
              <a:defRPr sz="1600" b="0" i="0"/>
            </a:lvl4pPr>
            <a:lvl5pPr>
              <a:buFontTx/>
              <a:buNone/>
              <a:defRPr sz="1200" b="0" i="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A3F0C5-D251-B747-9EB6-3513753ADBD4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E21094-39C8-7141-9D46-EE65846EEE17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939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Wawe_PPtmall_0,10_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>
          <a:xfrm>
            <a:off x="0" y="5713200"/>
            <a:ext cx="9144000" cy="11448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770479"/>
            <a:ext cx="65532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2201357"/>
            <a:ext cx="6553200" cy="3611563"/>
          </a:xfrm>
        </p:spPr>
        <p:txBody>
          <a:bodyPr/>
          <a:lstStyle>
            <a:lvl1pPr>
              <a:defRPr sz="2000" b="0" i="0">
                <a:latin typeface="Arial" pitchFamily="34" charset="0"/>
                <a:cs typeface="Arial" pitchFamily="34" charset="0"/>
              </a:defRPr>
            </a:lvl1pPr>
            <a:lvl2pPr>
              <a:defRPr sz="2000" b="0" i="0">
                <a:latin typeface="Sabon LT Std"/>
                <a:cs typeface="Sabon LT Std" pitchFamily="18" charset="0"/>
              </a:defRPr>
            </a:lvl2pPr>
            <a:lvl3pPr>
              <a:defRPr sz="1800" b="0" i="0"/>
            </a:lvl3pPr>
            <a:lvl4pPr>
              <a:defRPr sz="1600" b="0" i="0"/>
            </a:lvl4pPr>
            <a:lvl5pPr>
              <a:defRPr sz="1200" b="0" i="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24E4A8-F526-9541-94F3-38C74BFDCD2D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6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28E93E-B4A5-5145-8EF5-1DB0CE4D7FE8}" type="slidenum">
              <a:rPr lang="sv-SE"/>
              <a:pPr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13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/>
          </p:nvPr>
        </p:nvSpPr>
        <p:spPr>
          <a:xfrm>
            <a:off x="914400" y="1600199"/>
            <a:ext cx="7315200" cy="4301067"/>
          </a:xfrm>
        </p:spPr>
        <p:txBody>
          <a:bodyPr/>
          <a:lstStyle/>
          <a:p>
            <a:pPr lvl="0"/>
            <a:r>
              <a:rPr lang="sv-SE" noProof="0" smtClean="0"/>
              <a:t>Dra bilden till platshållaren eller klicka på ikonen för att lägga till den</a:t>
            </a:r>
            <a:endParaRPr lang="sv-SE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0FF45FF8-615D-3F42-9CA6-7683AEAB568C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F9C95BD0-DA40-594F-8BF4-06A679000FE7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5" name="Bildobjekt 4" descr="Wawe_PPtmall_0,10_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>
          <a:xfrm>
            <a:off x="0" y="5713200"/>
            <a:ext cx="9144000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4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5875867" y="2201310"/>
            <a:ext cx="3268133" cy="3657600"/>
          </a:xfrm>
        </p:spPr>
        <p:txBody>
          <a:bodyPr/>
          <a:lstStyle/>
          <a:p>
            <a:pPr lvl="0"/>
            <a:r>
              <a:rPr lang="sv-SE" noProof="0" smtClean="0"/>
              <a:t>Dra bilden till platshållaren eller klicka på ikonen för att lägga till den</a:t>
            </a:r>
            <a:endParaRPr lang="sv-SE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2201357"/>
            <a:ext cx="4826000" cy="3611563"/>
          </a:xfrm>
        </p:spPr>
        <p:txBody>
          <a:bodyPr/>
          <a:lstStyle>
            <a:lvl1pPr>
              <a:defRPr sz="2000" b="0" i="0">
                <a:latin typeface="Arial" pitchFamily="34" charset="0"/>
                <a:cs typeface="Arial" pitchFamily="34" charset="0"/>
              </a:defRPr>
            </a:lvl1pPr>
            <a:lvl2pPr>
              <a:defRPr sz="2000" b="0" i="0">
                <a:latin typeface="Sabon LT Std"/>
                <a:cs typeface="Sabon LT Std" pitchFamily="18" charset="0"/>
              </a:defRPr>
            </a:lvl2pPr>
            <a:lvl3pPr>
              <a:defRPr sz="1800" b="0" i="0"/>
            </a:lvl3pPr>
            <a:lvl4pPr>
              <a:defRPr sz="1600" b="0" i="0"/>
            </a:lvl4pPr>
            <a:lvl5pPr>
              <a:defRPr sz="1200" b="0" i="0"/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770479"/>
            <a:ext cx="7467600" cy="1143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C23CC0D-6F3F-954F-BD2D-DA6166CB6F0D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4056BE69-F470-4146-8FB1-DDF2850709FE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7" name="Bildobjekt 6" descr="Wawe_PPtmall_0,10_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>
          <a:xfrm>
            <a:off x="0" y="5713200"/>
            <a:ext cx="9144000" cy="11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69938"/>
            <a:ext cx="65452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6138" y="2227263"/>
            <a:ext cx="6545262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Sed ut </a:t>
            </a:r>
            <a:r>
              <a:rPr lang="sv-SE" dirty="0" err="1"/>
              <a:t>perspiciatis</a:t>
            </a:r>
            <a:r>
              <a:rPr lang="sv-SE" dirty="0"/>
              <a:t> </a:t>
            </a:r>
            <a:r>
              <a:rPr lang="sv-SE" dirty="0" err="1"/>
              <a:t>unde</a:t>
            </a:r>
            <a:r>
              <a:rPr lang="sv-SE" dirty="0"/>
              <a:t> </a:t>
            </a:r>
            <a:r>
              <a:rPr lang="sv-SE" dirty="0" err="1"/>
              <a:t>omnis</a:t>
            </a:r>
            <a:r>
              <a:rPr lang="sv-SE" dirty="0"/>
              <a:t> iste </a:t>
            </a:r>
            <a:r>
              <a:rPr lang="sv-SE" dirty="0" err="1"/>
              <a:t>natus</a:t>
            </a:r>
            <a:r>
              <a:rPr lang="sv-SE" dirty="0"/>
              <a:t> </a:t>
            </a:r>
            <a:r>
              <a:rPr lang="sv-SE" dirty="0" err="1"/>
              <a:t>error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voluptatem</a:t>
            </a:r>
            <a:r>
              <a:rPr lang="sv-SE" dirty="0"/>
              <a:t> </a:t>
            </a:r>
            <a:r>
              <a:rPr lang="sv-SE" dirty="0" err="1"/>
              <a:t>accusantium</a:t>
            </a:r>
            <a:r>
              <a:rPr lang="sv-SE" dirty="0"/>
              <a:t> </a:t>
            </a:r>
            <a:r>
              <a:rPr lang="sv-SE" dirty="0" err="1"/>
              <a:t>doloremque</a:t>
            </a:r>
            <a:r>
              <a:rPr lang="sv-SE" dirty="0"/>
              <a:t> </a:t>
            </a:r>
            <a:r>
              <a:rPr lang="sv-SE" dirty="0" err="1"/>
              <a:t>laudantium</a:t>
            </a:r>
            <a:r>
              <a:rPr lang="sv-SE" dirty="0"/>
              <a:t>, </a:t>
            </a:r>
            <a:r>
              <a:rPr lang="sv-SE" dirty="0" err="1"/>
              <a:t>totam</a:t>
            </a:r>
            <a:r>
              <a:rPr lang="sv-SE" dirty="0"/>
              <a:t> rem </a:t>
            </a:r>
            <a:r>
              <a:rPr lang="sv-SE" dirty="0" err="1"/>
              <a:t>aperiam</a:t>
            </a:r>
            <a:r>
              <a:rPr lang="sv-SE" dirty="0"/>
              <a:t>, </a:t>
            </a:r>
            <a:r>
              <a:rPr lang="sv-SE" dirty="0" err="1"/>
              <a:t>eaque</a:t>
            </a:r>
            <a:r>
              <a:rPr lang="sv-SE" dirty="0"/>
              <a:t> </a:t>
            </a:r>
            <a:r>
              <a:rPr lang="sv-SE" dirty="0" err="1"/>
              <a:t>ipsa</a:t>
            </a:r>
            <a:r>
              <a:rPr lang="sv-SE" dirty="0"/>
              <a:t> </a:t>
            </a:r>
            <a:r>
              <a:rPr lang="sv-SE" dirty="0" err="1"/>
              <a:t>quae</a:t>
            </a:r>
            <a:r>
              <a:rPr lang="sv-SE" dirty="0"/>
              <a:t> ab </a:t>
            </a:r>
            <a:r>
              <a:rPr lang="sv-SE" dirty="0" err="1"/>
              <a:t>illo</a:t>
            </a:r>
            <a:r>
              <a:rPr lang="sv-SE" dirty="0"/>
              <a:t> </a:t>
            </a:r>
            <a:r>
              <a:rPr lang="sv-SE" dirty="0" err="1"/>
              <a:t>inventore</a:t>
            </a:r>
            <a:r>
              <a:rPr lang="sv-SE" dirty="0"/>
              <a:t> </a:t>
            </a:r>
            <a:r>
              <a:rPr lang="sv-SE" dirty="0" err="1"/>
              <a:t>veritatis</a:t>
            </a:r>
            <a:r>
              <a:rPr lang="sv-SE" dirty="0"/>
              <a:t> et </a:t>
            </a:r>
            <a:r>
              <a:rPr lang="sv-SE" dirty="0" err="1"/>
              <a:t>quasi</a:t>
            </a:r>
            <a:r>
              <a:rPr lang="sv-SE" dirty="0"/>
              <a:t> </a:t>
            </a:r>
            <a:r>
              <a:rPr lang="sv-SE" dirty="0" err="1"/>
              <a:t>architecto</a:t>
            </a:r>
            <a:r>
              <a:rPr lang="sv-SE" dirty="0"/>
              <a:t> </a:t>
            </a:r>
            <a:r>
              <a:rPr lang="sv-SE" dirty="0" err="1"/>
              <a:t>beatae</a:t>
            </a:r>
            <a:r>
              <a:rPr lang="sv-SE" dirty="0"/>
              <a:t> vitae </a:t>
            </a:r>
            <a:r>
              <a:rPr lang="sv-SE" dirty="0" err="1"/>
              <a:t>dicta</a:t>
            </a:r>
            <a:r>
              <a:rPr lang="sv-SE" dirty="0"/>
              <a:t> sunt </a:t>
            </a:r>
            <a:r>
              <a:rPr lang="sv-SE" dirty="0" err="1"/>
              <a:t>explicabo</a:t>
            </a:r>
            <a:r>
              <a:rPr lang="sv-SE" dirty="0"/>
              <a:t>. Nemo </a:t>
            </a:r>
            <a:r>
              <a:rPr lang="sv-SE" dirty="0" err="1"/>
              <a:t>enim</a:t>
            </a:r>
            <a:r>
              <a:rPr lang="sv-SE" dirty="0"/>
              <a:t> </a:t>
            </a:r>
            <a:r>
              <a:rPr lang="sv-SE" dirty="0" err="1"/>
              <a:t>ipsam</a:t>
            </a:r>
            <a:r>
              <a:rPr lang="sv-SE" dirty="0"/>
              <a:t> </a:t>
            </a:r>
            <a:r>
              <a:rPr lang="sv-SE" dirty="0" err="1"/>
              <a:t>voluptatem</a:t>
            </a:r>
            <a:r>
              <a:rPr lang="sv-SE" dirty="0"/>
              <a:t> </a:t>
            </a:r>
            <a:r>
              <a:rPr lang="sv-SE" dirty="0" err="1"/>
              <a:t>quia</a:t>
            </a:r>
            <a:r>
              <a:rPr lang="sv-SE" dirty="0"/>
              <a:t> </a:t>
            </a:r>
            <a:r>
              <a:rPr lang="sv-SE" dirty="0" err="1"/>
              <a:t>voluptas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aspernatur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odit</a:t>
            </a:r>
            <a:r>
              <a:rPr lang="sv-SE" dirty="0"/>
              <a:t> </a:t>
            </a:r>
            <a:r>
              <a:rPr lang="sv-SE" dirty="0" err="1"/>
              <a:t>aut</a:t>
            </a:r>
            <a:r>
              <a:rPr lang="sv-SE" dirty="0"/>
              <a:t> </a:t>
            </a:r>
            <a:r>
              <a:rPr lang="sv-SE" dirty="0" err="1"/>
              <a:t>fugit</a:t>
            </a:r>
            <a:r>
              <a:rPr lang="sv-SE" dirty="0"/>
              <a:t>, sed </a:t>
            </a:r>
            <a:r>
              <a:rPr lang="sv-SE" dirty="0" err="1"/>
              <a:t>quia</a:t>
            </a:r>
            <a:r>
              <a:rPr lang="sv-SE" dirty="0"/>
              <a:t> </a:t>
            </a:r>
            <a:r>
              <a:rPr lang="sv-SE" dirty="0" err="1"/>
              <a:t>consequuntur</a:t>
            </a:r>
            <a:r>
              <a:rPr lang="sv-SE" dirty="0"/>
              <a:t> </a:t>
            </a:r>
            <a:r>
              <a:rPr lang="sv-SE" dirty="0" err="1"/>
              <a:t>magni</a:t>
            </a:r>
            <a:r>
              <a:rPr lang="sv-SE" dirty="0"/>
              <a:t> </a:t>
            </a:r>
            <a:r>
              <a:rPr lang="sv-SE" dirty="0" err="1"/>
              <a:t>dolores</a:t>
            </a:r>
            <a:r>
              <a:rPr lang="sv-SE" dirty="0"/>
              <a:t> </a:t>
            </a:r>
            <a:r>
              <a:rPr lang="sv-SE" dirty="0" err="1"/>
              <a:t>eos</a:t>
            </a:r>
            <a:r>
              <a:rPr lang="sv-SE" dirty="0"/>
              <a:t>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ratione</a:t>
            </a:r>
            <a:r>
              <a:rPr lang="sv-SE" dirty="0"/>
              <a:t> </a:t>
            </a:r>
            <a:r>
              <a:rPr lang="sv-SE" dirty="0" err="1"/>
              <a:t>voluptatem</a:t>
            </a:r>
            <a:r>
              <a:rPr lang="sv-SE" dirty="0"/>
              <a:t> </a:t>
            </a:r>
            <a:r>
              <a:rPr lang="sv-SE" dirty="0" err="1"/>
              <a:t>sequi</a:t>
            </a:r>
            <a:r>
              <a:rPr lang="sv-SE" dirty="0"/>
              <a:t> </a:t>
            </a:r>
            <a:r>
              <a:rPr lang="sv-SE" dirty="0" err="1"/>
              <a:t>nesciunt</a:t>
            </a:r>
            <a:r>
              <a:rPr lang="sv-SE" dirty="0"/>
              <a:t>. </a:t>
            </a:r>
            <a:r>
              <a:rPr lang="sv-SE" dirty="0" err="1"/>
              <a:t>Neque</a:t>
            </a:r>
            <a:r>
              <a:rPr lang="sv-SE" dirty="0"/>
              <a:t> </a:t>
            </a:r>
            <a:r>
              <a:rPr lang="sv-SE" dirty="0" err="1"/>
              <a:t>porro</a:t>
            </a:r>
            <a:r>
              <a:rPr lang="sv-SE" dirty="0"/>
              <a:t> </a:t>
            </a:r>
            <a:r>
              <a:rPr lang="sv-SE" dirty="0" err="1"/>
              <a:t>quisquam</a:t>
            </a:r>
            <a:r>
              <a:rPr lang="sv-SE" dirty="0"/>
              <a:t> est, </a:t>
            </a:r>
            <a:r>
              <a:rPr lang="sv-SE" dirty="0" err="1"/>
              <a:t>qui</a:t>
            </a:r>
            <a:r>
              <a:rPr lang="sv-SE" dirty="0"/>
              <a:t> </a:t>
            </a:r>
            <a:r>
              <a:rPr lang="sv-SE" dirty="0" err="1"/>
              <a:t>dolorem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quia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cs typeface="Arial" charset="0"/>
              </a:defRPr>
            </a:lvl1pPr>
          </a:lstStyle>
          <a:p>
            <a:fld id="{1DDC4843-83D9-CA4D-93EE-17462F74B450}" type="datetime1">
              <a:rPr lang="sv-SE"/>
              <a:pPr/>
              <a:t>2015-04-13</a:t>
            </a:fld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cs typeface="Arial" charset="0"/>
              </a:defRPr>
            </a:lvl1pPr>
          </a:lstStyle>
          <a:p>
            <a:fld id="{3D60BA4C-210D-FB42-8E24-06C6918CD2F8}" type="slidenum">
              <a:rPr lang="sv-SE"/>
              <a:pPr/>
              <a:t>‹Nr.›</a:t>
            </a:fld>
            <a:endParaRPr lang="sv-SE"/>
          </a:p>
        </p:txBody>
      </p:sp>
      <p:pic>
        <p:nvPicPr>
          <p:cNvPr id="1030" name="Picture 8" descr="Logo_txt_runt_farg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358775"/>
            <a:ext cx="1023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68" r:id="rId4"/>
    <p:sldLayoutId id="2147483773" r:id="rId5"/>
  </p:sldLayoutIdLst>
  <p:hf hdr="0" ftr="0"/>
  <p:txStyles>
    <p:titleStyle>
      <a:lvl1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 kern="1200">
          <a:solidFill>
            <a:srgbClr val="4A96CD"/>
          </a:solidFill>
          <a:latin typeface="Arial" pitchFamily="34" charset="0"/>
          <a:ea typeface="ＭＳ Ｐゴシック" pitchFamily="68" charset="-128"/>
          <a:cs typeface="Arial" pitchFamily="34" charset="0"/>
        </a:defRPr>
      </a:lvl1pPr>
      <a:lvl2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2pPr>
      <a:lvl3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3pPr>
      <a:lvl4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4pPr>
      <a:lvl5pPr algn="l" defTabSz="457200" rtl="0" eaLnBrk="1" fontAlgn="base" hangingPunct="1">
        <a:lnSpc>
          <a:spcPts val="3438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  <a:ea typeface="ＭＳ Ｐゴシック" pitchFamily="68" charset="-128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rade Gothic LT Std Bold" pitchFamily="68" charset="0"/>
          <a:ea typeface="ＭＳ Ｐゴシック" pitchFamily="68" charset="-128"/>
        </a:defRPr>
      </a:lvl9pPr>
    </p:titleStyle>
    <p:bodyStyle>
      <a:lvl1pPr marL="177800" indent="-1778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sv-SE" sz="2000" kern="1200" dirty="0">
          <a:solidFill>
            <a:schemeClr val="tx1"/>
          </a:solidFill>
          <a:latin typeface="Arial" pitchFamily="34" charset="0"/>
          <a:ea typeface="ＭＳ Ｐゴシック" pitchFamily="68" charset="-128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i="1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i="1" kern="1200">
          <a:solidFill>
            <a:schemeClr val="tx1"/>
          </a:solidFill>
          <a:latin typeface="Sabon LT Std"/>
          <a:ea typeface="ＭＳ Ｐゴシック" pitchFamily="68" charset="-128"/>
          <a:cs typeface="Sabon LT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8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8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ubrik 1"/>
          <p:cNvSpPr>
            <a:spLocks noGrp="1"/>
          </p:cNvSpPr>
          <p:nvPr>
            <p:ph type="ctrTitle"/>
          </p:nvPr>
        </p:nvSpPr>
        <p:spPr>
          <a:xfrm>
            <a:off x="685800" y="3648363"/>
            <a:ext cx="7772400" cy="1662545"/>
          </a:xfrm>
        </p:spPr>
        <p:txBody>
          <a:bodyPr>
            <a:normAutofit fontScale="90000"/>
          </a:bodyPr>
          <a:lstStyle/>
          <a:p>
            <a:r>
              <a:rPr lang="sv-SE" dirty="0"/>
              <a:t> </a:t>
            </a:r>
            <a:br>
              <a:rPr lang="sv-SE" dirty="0"/>
            </a:br>
            <a:r>
              <a:rPr lang="sv-SE" dirty="0"/>
              <a:t>Med kroppen som utgångspunkt för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>upplevelse</a:t>
            </a:r>
            <a:r>
              <a:rPr lang="sv-SE" dirty="0"/>
              <a:t>, lärande och </a:t>
            </a:r>
            <a:r>
              <a:rPr lang="sv-SE" dirty="0" smtClean="0"/>
              <a:t>reflektion. </a:t>
            </a:r>
            <a:r>
              <a:rPr lang="sv-SE" dirty="0"/>
              <a:t> Del </a:t>
            </a:r>
            <a:r>
              <a:rPr lang="sv-SE" dirty="0" smtClean="0"/>
              <a:t>2, Föreläsning 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23" name="Underrubrik 2"/>
          <p:cNvSpPr>
            <a:spLocks noGrp="1"/>
          </p:cNvSpPr>
          <p:nvPr>
            <p:ph type="subTitle" idx="1"/>
          </p:nvPr>
        </p:nvSpPr>
        <p:spPr>
          <a:xfrm>
            <a:off x="1371600" y="5472544"/>
            <a:ext cx="6400800" cy="1385456"/>
          </a:xfrm>
        </p:spPr>
        <p:txBody>
          <a:bodyPr/>
          <a:lstStyle/>
          <a:p>
            <a:endParaRPr lang="en-US" b="1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Johanna </a:t>
            </a:r>
            <a:r>
              <a:rPr lang="en-US" b="1" dirty="0" err="1" smtClean="0">
                <a:latin typeface="Arial" charset="0"/>
                <a:ea typeface="ＭＳ Ｐゴシック" charset="0"/>
                <a:cs typeface="Arial" charset="0"/>
              </a:rPr>
              <a:t>Österling</a:t>
            </a: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b="1" dirty="0" err="1" smtClean="0">
                <a:latin typeface="Arial" charset="0"/>
                <a:ea typeface="ＭＳ Ｐゴシック" charset="0"/>
                <a:cs typeface="Arial" charset="0"/>
              </a:rPr>
              <a:t>Brunström</a:t>
            </a:r>
            <a:endParaRPr lang="en-US" b="1" dirty="0" smtClean="0">
              <a:latin typeface="Arial" charset="0"/>
              <a:ea typeface="ＭＳ Ｐゴシック" charset="0"/>
              <a:cs typeface="Arial" charset="0"/>
            </a:endParaRPr>
          </a:p>
          <a:p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Rytmikpedagog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fil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mag,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universitetsadjunkt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och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doktorand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</a:p>
          <a:p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Musikvetenskap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, 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Musikhögskolan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vid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Örebro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 smtClean="0">
                <a:latin typeface="Arial" charset="0"/>
                <a:ea typeface="ＭＳ Ｐゴシック" charset="0"/>
                <a:cs typeface="Arial" charset="0"/>
              </a:rPr>
              <a:t>universitet</a:t>
            </a:r>
            <a:r>
              <a:rPr lang="en-US" sz="1400" dirty="0" smtClean="0">
                <a:latin typeface="Arial" charset="0"/>
                <a:ea typeface="ＭＳ Ｐゴシック" charset="0"/>
                <a:cs typeface="Arial" charset="0"/>
              </a:rPr>
              <a:t> </a:t>
            </a:r>
          </a:p>
        </p:txBody>
      </p:sp>
      <p:sp>
        <p:nvSpPr>
          <p:cNvPr id="5124" name="Platshållare för datum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8276C8-9AAB-C649-8DF6-E007EB277EBF}" type="datetime1">
              <a:rPr lang="sv-SE">
                <a:cs typeface="Arial" charset="0"/>
              </a:rPr>
              <a:pPr eaLnBrk="1" hangingPunct="1"/>
              <a:t>2015-04-13</a:t>
            </a:fld>
            <a:endParaRPr lang="sv-SE">
              <a:cs typeface="Arial" charset="0"/>
            </a:endParaRPr>
          </a:p>
        </p:txBody>
      </p:sp>
      <p:sp>
        <p:nvSpPr>
          <p:cNvPr id="5125" name="Platshållare för bildnumm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B0C404-3CC9-F945-8C4F-82B13C8E6E4A}" type="slidenum">
              <a:rPr lang="sv-SE">
                <a:cs typeface="Arial" charset="0"/>
              </a:rPr>
              <a:pPr eaLnBrk="1" hangingPunct="1"/>
              <a:t>1</a:t>
            </a:fld>
            <a:endParaRPr lang="sv-SE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88636"/>
            <a:ext cx="6553200" cy="1246909"/>
          </a:xfrm>
        </p:spPr>
        <p:txBody>
          <a:bodyPr/>
          <a:lstStyle/>
          <a:p>
            <a:r>
              <a:rPr lang="sv-SE" dirty="0">
                <a:ea typeface="ＭＳ Ｐゴシック" charset="0"/>
              </a:rPr>
              <a:t>Gallagher &amp; </a:t>
            </a:r>
            <a:r>
              <a:rPr lang="sv-SE" dirty="0" err="1">
                <a:ea typeface="ＭＳ Ｐゴシック" charset="0"/>
              </a:rPr>
              <a:t>Zahavi</a:t>
            </a:r>
            <a:r>
              <a:rPr lang="sv-SE" dirty="0">
                <a:ea typeface="ＭＳ Ｐゴシック" charset="0"/>
              </a:rPr>
              <a:t> </a:t>
            </a:r>
            <a:r>
              <a:rPr lang="sv-SE" dirty="0" smtClean="0">
                <a:ea typeface="ＭＳ Ｐゴシック" charset="0"/>
              </a:rPr>
              <a:t>(2012</a:t>
            </a:r>
            <a:r>
              <a:rPr lang="sv-SE" dirty="0">
                <a:ea typeface="ＭＳ Ｐゴシック" charset="0"/>
              </a:rPr>
              <a:t>, s 147 </a:t>
            </a:r>
            <a:r>
              <a:rPr lang="sv-SE" dirty="0" err="1">
                <a:ea typeface="ＭＳ Ｐゴシック" charset="0"/>
              </a:rPr>
              <a:t>ff</a:t>
            </a:r>
            <a:r>
              <a:rPr lang="sv-SE" dirty="0">
                <a:ea typeface="ＭＳ Ｐゴシック" charset="0"/>
              </a:rPr>
              <a:t>)</a:t>
            </a:r>
            <a:r>
              <a:rPr lang="sv-SE" dirty="0">
                <a:latin typeface="Arial" charset="0"/>
                <a:ea typeface="ＭＳ Ｐゴシック" charset="0"/>
              </a:rPr>
              <a:t>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350819"/>
            <a:ext cx="6561667" cy="4462102"/>
          </a:xfrm>
        </p:spPr>
        <p:txBody>
          <a:bodyPr/>
          <a:lstStyle/>
          <a:p>
            <a:pPr marL="0" indent="0">
              <a:buFont typeface="Arial" charset="0"/>
              <a:buChar char="•"/>
              <a:defRPr/>
            </a:pPr>
            <a:r>
              <a:rPr lang="sv-SE" dirty="0">
                <a:latin typeface="Arial" charset="0"/>
                <a:ea typeface="ＭＳ Ｐゴシック" charset="0"/>
              </a:rPr>
              <a:t>Brain-in-a-</a:t>
            </a:r>
            <a:r>
              <a:rPr lang="sv-SE" dirty="0" err="1" smtClean="0">
                <a:latin typeface="Arial" charset="0"/>
                <a:ea typeface="ＭＳ Ｐゴシック" charset="0"/>
              </a:rPr>
              <a:t>vat</a:t>
            </a:r>
            <a:endParaRPr lang="sv-SE" dirty="0" smtClean="0">
              <a:latin typeface="Arial" charset="0"/>
              <a:ea typeface="ＭＳ Ｐゴシック" charset="0"/>
            </a:endParaRPr>
          </a:p>
          <a:p>
            <a:pPr marL="0" indent="0">
              <a:defRPr/>
            </a:pPr>
            <a:endParaRPr lang="sv-SE" dirty="0">
              <a:latin typeface="Arial" charset="0"/>
              <a:ea typeface="ＭＳ Ｐゴシック" charset="0"/>
            </a:endParaRPr>
          </a:p>
          <a:p>
            <a:pPr marL="0" indent="0">
              <a:buFont typeface="Arial" charset="0"/>
              <a:buChar char="•"/>
              <a:defRPr/>
            </a:pPr>
            <a:r>
              <a:rPr lang="sv-SE" dirty="0">
                <a:latin typeface="Arial" charset="0"/>
                <a:ea typeface="ＭＳ Ｐゴシック" charset="0"/>
              </a:rPr>
              <a:t>To do </a:t>
            </a:r>
            <a:r>
              <a:rPr lang="sv-SE" dirty="0" err="1">
                <a:latin typeface="Arial" charset="0"/>
                <a:ea typeface="ＭＳ Ｐゴシック" charset="0"/>
              </a:rPr>
              <a:t>something</a:t>
            </a:r>
            <a:r>
              <a:rPr lang="sv-SE" dirty="0">
                <a:latin typeface="Arial" charset="0"/>
                <a:ea typeface="ＭＳ Ｐゴシック" charset="0"/>
              </a:rPr>
              <a:t> – </a:t>
            </a:r>
            <a:r>
              <a:rPr lang="sv-SE" dirty="0" err="1">
                <a:latin typeface="Arial" charset="0"/>
                <a:ea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need</a:t>
            </a:r>
            <a:r>
              <a:rPr lang="sv-SE" dirty="0">
                <a:latin typeface="Arial" charset="0"/>
                <a:ea typeface="ＭＳ Ｐゴシック" charset="0"/>
              </a:rPr>
              <a:t> a </a:t>
            </a:r>
            <a:r>
              <a:rPr lang="sv-SE" dirty="0" err="1">
                <a:latin typeface="Arial" charset="0"/>
                <a:ea typeface="ＭＳ Ｐゴシック" charset="0"/>
              </a:rPr>
              <a:t>body</a:t>
            </a:r>
            <a:endParaRPr lang="sv-SE" dirty="0">
              <a:latin typeface="Arial" charset="0"/>
              <a:ea typeface="ＭＳ Ｐゴシック" charset="0"/>
            </a:endParaRPr>
          </a:p>
          <a:p>
            <a:pPr marL="0" indent="0">
              <a:defRPr/>
            </a:pPr>
            <a:endParaRPr lang="sv-SE" dirty="0">
              <a:latin typeface="Arial" charset="0"/>
              <a:ea typeface="ＭＳ Ｐゴシック" charset="0"/>
            </a:endParaRPr>
          </a:p>
          <a:p>
            <a:pPr marL="0" indent="0">
              <a:buFont typeface="Arial" charset="0"/>
              <a:buChar char="•"/>
              <a:defRPr/>
            </a:pPr>
            <a:r>
              <a:rPr lang="sv-SE" dirty="0" err="1">
                <a:latin typeface="Arial" charset="0"/>
                <a:ea typeface="ＭＳ Ｐゴシック" charset="0"/>
              </a:rPr>
              <a:t>Our</a:t>
            </a:r>
            <a:r>
              <a:rPr lang="sv-SE" dirty="0">
                <a:latin typeface="Arial" charset="0"/>
                <a:ea typeface="ＭＳ Ｐゴシック" charset="0"/>
              </a:rPr>
              <a:t> perceptions and action </a:t>
            </a:r>
            <a:r>
              <a:rPr lang="sv-SE" dirty="0" err="1">
                <a:latin typeface="Arial" charset="0"/>
                <a:ea typeface="ＭＳ Ｐゴシック" charset="0"/>
              </a:rPr>
              <a:t>depend</a:t>
            </a:r>
            <a:r>
              <a:rPr lang="sv-SE" dirty="0">
                <a:latin typeface="Arial" charset="0"/>
                <a:ea typeface="ＭＳ Ｐゴシック" charset="0"/>
              </a:rPr>
              <a:t> on the </a:t>
            </a:r>
            <a:r>
              <a:rPr lang="sv-SE" dirty="0" err="1">
                <a:latin typeface="Arial" charset="0"/>
                <a:ea typeface="ＭＳ Ｐゴシック" charset="0"/>
              </a:rPr>
              <a:t>fact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that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have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bodies</a:t>
            </a:r>
            <a:r>
              <a:rPr lang="sv-SE" dirty="0">
                <a:latin typeface="Arial" charset="0"/>
                <a:ea typeface="ＭＳ Ｐゴシック" charset="0"/>
              </a:rPr>
              <a:t>, and </a:t>
            </a:r>
            <a:r>
              <a:rPr lang="sv-SE" dirty="0" err="1">
                <a:latin typeface="Arial" charset="0"/>
                <a:ea typeface="ＭＳ Ｐゴシック" charset="0"/>
              </a:rPr>
              <a:t>that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cognition</a:t>
            </a:r>
            <a:r>
              <a:rPr lang="sv-SE" dirty="0">
                <a:latin typeface="Arial" charset="0"/>
                <a:ea typeface="ＭＳ Ｐゴシック" charset="0"/>
              </a:rPr>
              <a:t> is </a:t>
            </a:r>
            <a:r>
              <a:rPr lang="sv-SE" dirty="0" err="1">
                <a:latin typeface="Arial" charset="0"/>
                <a:ea typeface="ＭＳ Ｐゴシック" charset="0"/>
              </a:rPr>
              <a:t>shaped</a:t>
            </a:r>
            <a:r>
              <a:rPr lang="sv-SE" dirty="0">
                <a:latin typeface="Arial" charset="0"/>
                <a:ea typeface="ＭＳ Ｐゴシック" charset="0"/>
              </a:rPr>
              <a:t> by </a:t>
            </a:r>
            <a:r>
              <a:rPr lang="sv-SE" dirty="0" err="1">
                <a:latin typeface="Arial" charset="0"/>
                <a:ea typeface="ＭＳ Ｐゴシック" charset="0"/>
              </a:rPr>
              <a:t>our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bodily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 smtClean="0">
                <a:latin typeface="Arial" charset="0"/>
                <a:ea typeface="ＭＳ Ｐゴシック" charset="0"/>
              </a:rPr>
              <a:t>existence</a:t>
            </a:r>
            <a:r>
              <a:rPr lang="sv-SE" dirty="0" smtClean="0">
                <a:latin typeface="Arial" charset="0"/>
                <a:ea typeface="ＭＳ Ｐゴシック" charset="0"/>
              </a:rPr>
              <a:t>. Perception </a:t>
            </a:r>
            <a:r>
              <a:rPr lang="sv-SE" dirty="0">
                <a:latin typeface="Arial" charset="0"/>
                <a:ea typeface="ＭＳ Ｐゴシック" charset="0"/>
              </a:rPr>
              <a:t>and </a:t>
            </a:r>
            <a:r>
              <a:rPr lang="sv-SE" dirty="0" err="1">
                <a:latin typeface="Arial" charset="0"/>
                <a:ea typeface="ＭＳ Ｐゴシック" charset="0"/>
              </a:rPr>
              <a:t>cognition</a:t>
            </a:r>
            <a:r>
              <a:rPr lang="sv-SE" dirty="0">
                <a:latin typeface="Arial" charset="0"/>
                <a:ea typeface="ＭＳ Ｐゴシック" charset="0"/>
              </a:rPr>
              <a:t> do </a:t>
            </a:r>
            <a:r>
              <a:rPr lang="sv-SE" dirty="0" err="1">
                <a:latin typeface="Arial" charset="0"/>
                <a:ea typeface="ＭＳ Ｐゴシック" charset="0"/>
              </a:rPr>
              <a:t>require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some</a:t>
            </a:r>
            <a:r>
              <a:rPr lang="sv-SE" dirty="0">
                <a:latin typeface="Arial" charset="0"/>
                <a:ea typeface="ＭＳ Ｐゴシック" charset="0"/>
              </a:rPr>
              <a:t> kind </a:t>
            </a:r>
            <a:r>
              <a:rPr lang="sv-SE" dirty="0" err="1">
                <a:latin typeface="Arial" charset="0"/>
                <a:ea typeface="ＭＳ Ｐゴシック" charset="0"/>
              </a:rPr>
              <a:t>of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embodiment</a:t>
            </a:r>
            <a:endParaRPr lang="sv-SE" dirty="0">
              <a:latin typeface="Arial" charset="0"/>
              <a:ea typeface="ＭＳ Ｐゴシック" charset="0"/>
            </a:endParaRPr>
          </a:p>
          <a:p>
            <a:pPr marL="0" indent="0">
              <a:defRPr/>
            </a:pPr>
            <a:endParaRPr lang="sv-SE" dirty="0">
              <a:latin typeface="Arial" charset="0"/>
              <a:ea typeface="ＭＳ Ｐゴシック" charset="0"/>
            </a:endParaRPr>
          </a:p>
          <a:p>
            <a:pPr marL="0" indent="0">
              <a:buFont typeface="Arial" charset="0"/>
              <a:buChar char="•"/>
              <a:defRPr/>
            </a:pPr>
            <a:r>
              <a:rPr lang="sv-SE" dirty="0" err="1">
                <a:latin typeface="Arial" charset="0"/>
                <a:ea typeface="ＭＳ Ｐゴシック" charset="0"/>
              </a:rPr>
              <a:t>Our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cognitive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experience</a:t>
            </a:r>
            <a:r>
              <a:rPr lang="sv-SE" dirty="0">
                <a:latin typeface="Arial" charset="0"/>
                <a:ea typeface="ＭＳ Ｐゴシック" charset="0"/>
              </a:rPr>
              <a:t> is </a:t>
            </a:r>
            <a:r>
              <a:rPr lang="sv-SE" dirty="0" err="1">
                <a:latin typeface="Arial" charset="0"/>
                <a:ea typeface="ＭＳ Ｐゴシック" charset="0"/>
              </a:rPr>
              <a:t>shaped</a:t>
            </a:r>
            <a:r>
              <a:rPr lang="sv-SE" dirty="0">
                <a:latin typeface="Arial" charset="0"/>
                <a:ea typeface="ＭＳ Ｐゴシック" charset="0"/>
              </a:rPr>
              <a:t> by an </a:t>
            </a:r>
            <a:r>
              <a:rPr lang="sv-SE" dirty="0" err="1">
                <a:latin typeface="Arial" charset="0"/>
                <a:ea typeface="ＭＳ Ｐゴシック" charset="0"/>
              </a:rPr>
              <a:t>embodied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brain</a:t>
            </a:r>
            <a:r>
              <a:rPr lang="sv-SE" dirty="0">
                <a:latin typeface="Arial" charset="0"/>
                <a:ea typeface="ＭＳ Ｐゴシック" charset="0"/>
              </a:rPr>
              <a:t> and the </a:t>
            </a:r>
            <a:r>
              <a:rPr lang="sv-SE" dirty="0" err="1">
                <a:latin typeface="Arial" charset="0"/>
                <a:ea typeface="ＭＳ Ｐゴシック" charset="0"/>
              </a:rPr>
              <a:t>brain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are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shaped</a:t>
            </a:r>
            <a:r>
              <a:rPr lang="sv-SE" dirty="0">
                <a:latin typeface="Arial" charset="0"/>
                <a:ea typeface="ＭＳ Ｐゴシック" charset="0"/>
              </a:rPr>
              <a:t> by the </a:t>
            </a:r>
            <a:r>
              <a:rPr lang="sv-SE" dirty="0" err="1">
                <a:latin typeface="Arial" charset="0"/>
                <a:ea typeface="ＭＳ Ｐゴシック" charset="0"/>
              </a:rPr>
              <a:t>bodies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have</a:t>
            </a:r>
            <a:r>
              <a:rPr lang="sv-SE" dirty="0">
                <a:latin typeface="Arial" charset="0"/>
                <a:ea typeface="ＭＳ Ｐゴシック" charset="0"/>
              </a:rPr>
              <a:t>, and by </a:t>
            </a:r>
            <a:r>
              <a:rPr lang="sv-SE" dirty="0" err="1">
                <a:latin typeface="Arial" charset="0"/>
                <a:ea typeface="ＭＳ Ｐゴシック" charset="0"/>
              </a:rPr>
              <a:t>our</a:t>
            </a:r>
            <a:r>
              <a:rPr lang="sv-SE" dirty="0">
                <a:latin typeface="Arial" charset="0"/>
                <a:ea typeface="ＭＳ Ｐゴシック" charset="0"/>
              </a:rPr>
              <a:t> real </a:t>
            </a:r>
            <a:r>
              <a:rPr lang="sv-SE" dirty="0" err="1">
                <a:latin typeface="Arial" charset="0"/>
                <a:ea typeface="ＭＳ Ｐゴシック" charset="0"/>
              </a:rPr>
              <a:t>world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smtClean="0">
                <a:latin typeface="Arial" charset="0"/>
                <a:ea typeface="ＭＳ Ｐゴシック" charset="0"/>
              </a:rPr>
              <a:t>actions</a:t>
            </a:r>
            <a:endParaRPr lang="sv-SE" dirty="0">
              <a:latin typeface="Arial" charset="0"/>
              <a:ea typeface="ＭＳ Ｐゴシック" charset="0"/>
            </a:endParaRP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32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818" y="150129"/>
            <a:ext cx="7310582" cy="761962"/>
          </a:xfrm>
        </p:spPr>
        <p:txBody>
          <a:bodyPr/>
          <a:lstStyle/>
          <a:p>
            <a:r>
              <a:rPr lang="sv-SE" dirty="0" smtClean="0"/>
              <a:t>Vad är kropp?!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11</a:t>
            </a:fld>
            <a:endParaRPr lang="sv-SE"/>
          </a:p>
        </p:txBody>
      </p:sp>
      <p:pic>
        <p:nvPicPr>
          <p:cNvPr id="6" name="Platshållare för innehåll 5"/>
          <p:cNvPicPr>
            <a:picLocks noGrp="1"/>
          </p:cNvPicPr>
          <p:nvPr>
            <p:ph idx="1"/>
          </p:nvPr>
        </p:nvPicPr>
        <p:blipFill>
          <a:blip r:embed="rId2"/>
          <a:srcRect t="28304" b="28304"/>
          <a:stretch>
            <a:fillRect/>
          </a:stretch>
        </p:blipFill>
        <p:spPr bwMode="auto">
          <a:xfrm>
            <a:off x="699661" y="966042"/>
            <a:ext cx="2509982" cy="144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157" y="150129"/>
            <a:ext cx="3495543" cy="3244235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500" y="2534205"/>
            <a:ext cx="1841500" cy="29083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406" y="2632260"/>
            <a:ext cx="2536536" cy="4119394"/>
          </a:xfrm>
          <a:prstGeom prst="rect">
            <a:avLst/>
          </a:prstGeom>
        </p:spPr>
      </p:pic>
      <p:pic>
        <p:nvPicPr>
          <p:cNvPr id="24" name="Bildobjekt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402" y="3355927"/>
            <a:ext cx="2874818" cy="296856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727" y="3026674"/>
            <a:ext cx="2228240" cy="3176005"/>
          </a:xfrm>
          <a:prstGeom prst="rect">
            <a:avLst/>
          </a:prstGeom>
        </p:spPr>
      </p:pic>
      <p:pic>
        <p:nvPicPr>
          <p:cNvPr id="25" name="Bildobjekt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135" y="2089755"/>
            <a:ext cx="1905000" cy="1270000"/>
          </a:xfrm>
          <a:prstGeom prst="rect">
            <a:avLst/>
          </a:prstGeom>
        </p:spPr>
      </p:pic>
      <p:pic>
        <p:nvPicPr>
          <p:cNvPr id="26" name="Bildobjekt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496" y="5146960"/>
            <a:ext cx="1181100" cy="1574800"/>
          </a:xfrm>
          <a:prstGeom prst="rect">
            <a:avLst/>
          </a:prstGeom>
        </p:spPr>
      </p:pic>
      <p:pic>
        <p:nvPicPr>
          <p:cNvPr id="27" name="Bildobjekt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2264" y="299055"/>
            <a:ext cx="1587500" cy="1790700"/>
          </a:xfrm>
          <a:prstGeom prst="rect">
            <a:avLst/>
          </a:prstGeom>
        </p:spPr>
      </p:pic>
      <p:pic>
        <p:nvPicPr>
          <p:cNvPr id="28" name="Bildobjekt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700" y="1121674"/>
            <a:ext cx="127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9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770479"/>
            <a:ext cx="7128164" cy="1143000"/>
          </a:xfrm>
        </p:spPr>
        <p:txBody>
          <a:bodyPr/>
          <a:lstStyle/>
          <a:p>
            <a:r>
              <a:rPr lang="sv-SE" dirty="0" smtClean="0"/>
              <a:t>Min kropp – din kropp – och det emellan</a:t>
            </a:r>
            <a:endParaRPr lang="sv-SE" dirty="0"/>
          </a:p>
        </p:txBody>
      </p:sp>
      <p:pic>
        <p:nvPicPr>
          <p:cNvPr id="6" name="04 Part II 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3163" y="3600450"/>
            <a:ext cx="812800" cy="812800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727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Min kropp, din kropp och det som finns emellan</a:t>
            </a:r>
            <a:r>
              <a:rPr lang="sv-SE" dirty="0"/>
              <a:t> </a:t>
            </a:r>
            <a:r>
              <a:rPr lang="sv-SE" dirty="0" smtClean="0"/>
              <a:t>– </a:t>
            </a:r>
            <a:r>
              <a:rPr lang="sv-SE" i="1" dirty="0" smtClean="0"/>
              <a:t>intersubjektivitet</a:t>
            </a:r>
            <a:endParaRPr lang="sv-SE" i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Arial"/>
              <a:buChar char="•"/>
            </a:pPr>
            <a:r>
              <a:rPr lang="sv-SE" dirty="0"/>
              <a:t>Stå tillsamman </a:t>
            </a:r>
            <a:r>
              <a:rPr lang="sv-SE" dirty="0" smtClean="0"/>
              <a:t>parvis eller tre och tre.</a:t>
            </a:r>
          </a:p>
          <a:p>
            <a:pPr marL="0" lvl="0" indent="0"/>
            <a:r>
              <a:rPr lang="sv-SE" dirty="0" smtClean="0"/>
              <a:t> </a:t>
            </a:r>
          </a:p>
          <a:p>
            <a:pPr marL="342900" lvl="0" indent="-342900">
              <a:buFont typeface="Arial"/>
              <a:buChar char="•"/>
            </a:pPr>
            <a:r>
              <a:rPr lang="sv-SE" dirty="0" smtClean="0"/>
              <a:t>Ena </a:t>
            </a:r>
            <a:r>
              <a:rPr lang="sv-SE" dirty="0"/>
              <a:t>personen blundar och lägger sina händer i den seende personens händer</a:t>
            </a:r>
            <a:r>
              <a:rPr lang="sv-SE" dirty="0" smtClean="0"/>
              <a:t>.</a:t>
            </a:r>
          </a:p>
          <a:p>
            <a:pPr marL="0" lvl="0" indent="0"/>
            <a:endParaRPr lang="sv-SE" dirty="0"/>
          </a:p>
          <a:p>
            <a:pPr marL="342900" lvl="0" indent="-342900">
              <a:buFont typeface="Arial"/>
              <a:buChar char="•"/>
            </a:pPr>
            <a:r>
              <a:rPr lang="sv-SE" dirty="0"/>
              <a:t>Den seende personen leder varsamt runt den blundande i rummet, till musiken</a:t>
            </a:r>
            <a:r>
              <a:rPr lang="sv-SE" dirty="0" smtClean="0"/>
              <a:t>.</a:t>
            </a:r>
          </a:p>
          <a:p>
            <a:pPr marL="0" lvl="0" indent="0"/>
            <a:endParaRPr lang="sv-SE" dirty="0"/>
          </a:p>
          <a:p>
            <a:pPr marL="342900" lvl="0" indent="-342900">
              <a:buFont typeface="Arial"/>
              <a:buChar char="•"/>
            </a:pPr>
            <a:r>
              <a:rPr lang="sv-SE" dirty="0"/>
              <a:t>Byt.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770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Reflektion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>
                <a:latin typeface="Arial"/>
                <a:cs typeface="Arial"/>
              </a:rPr>
              <a:t>Samtala om hur det kändes att leda och att </a:t>
            </a:r>
            <a:r>
              <a:rPr lang="sv-SE" dirty="0" smtClean="0">
                <a:latin typeface="Arial"/>
                <a:cs typeface="Arial"/>
              </a:rPr>
              <a:t>följa:</a:t>
            </a:r>
          </a:p>
          <a:p>
            <a:pPr lvl="0"/>
            <a:endParaRPr lang="sv-SE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sv-SE" i="1" dirty="0" smtClean="0">
                <a:latin typeface="Arial"/>
                <a:cs typeface="Arial"/>
              </a:rPr>
              <a:t>Hur upplevde du musiken?</a:t>
            </a:r>
          </a:p>
          <a:p>
            <a:pPr marL="800100" lvl="1" indent="-342900">
              <a:buFont typeface="Arial"/>
              <a:buChar char="•"/>
            </a:pPr>
            <a:r>
              <a:rPr lang="sv-SE" i="1" dirty="0" smtClean="0">
                <a:latin typeface="Arial"/>
                <a:cs typeface="Arial"/>
              </a:rPr>
              <a:t>Hur </a:t>
            </a:r>
            <a:r>
              <a:rPr lang="sv-SE" i="1" dirty="0">
                <a:latin typeface="Arial"/>
                <a:cs typeface="Arial"/>
              </a:rPr>
              <a:t>kändes rummet</a:t>
            </a:r>
            <a:r>
              <a:rPr lang="sv-SE" i="1" dirty="0" smtClean="0">
                <a:latin typeface="Arial"/>
                <a:cs typeface="Arial"/>
              </a:rPr>
              <a:t>?</a:t>
            </a:r>
            <a:endParaRPr lang="sv-SE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sv-SE" i="1" dirty="0">
                <a:latin typeface="Arial"/>
                <a:cs typeface="Arial"/>
              </a:rPr>
              <a:t>Hur </a:t>
            </a:r>
            <a:r>
              <a:rPr lang="sv-SE" i="1" dirty="0" smtClean="0">
                <a:latin typeface="Arial"/>
                <a:cs typeface="Arial"/>
              </a:rPr>
              <a:t>erfor du </a:t>
            </a:r>
            <a:r>
              <a:rPr lang="sv-SE" i="1" dirty="0">
                <a:latin typeface="Arial"/>
                <a:cs typeface="Arial"/>
              </a:rPr>
              <a:t>kroppen</a:t>
            </a:r>
            <a:r>
              <a:rPr lang="sv-SE" i="1" dirty="0" smtClean="0">
                <a:latin typeface="Arial"/>
                <a:cs typeface="Arial"/>
              </a:rPr>
              <a:t>?</a:t>
            </a:r>
          </a:p>
          <a:p>
            <a:pPr marL="800100" lvl="1" indent="-342900">
              <a:buFont typeface="Arial"/>
              <a:buChar char="•"/>
            </a:pPr>
            <a:r>
              <a:rPr lang="sv-SE" i="1" dirty="0" smtClean="0">
                <a:latin typeface="Arial"/>
                <a:cs typeface="Arial"/>
              </a:rPr>
              <a:t>Hur upplevde du din partner?</a:t>
            </a:r>
          </a:p>
          <a:p>
            <a:pPr marL="800100" lvl="1" indent="-342900">
              <a:buFont typeface="Arial"/>
              <a:buChar char="•"/>
            </a:pPr>
            <a:r>
              <a:rPr lang="sv-SE" i="1" dirty="0" smtClean="0">
                <a:latin typeface="Arial"/>
                <a:cs typeface="Arial"/>
              </a:rPr>
              <a:t>Hur erfor du ert samspel?</a:t>
            </a:r>
          </a:p>
          <a:p>
            <a:pPr marL="800100" lvl="1" indent="-342900">
              <a:buFont typeface="Arial"/>
              <a:buChar char="•"/>
            </a:pPr>
            <a:r>
              <a:rPr lang="sv-SE" i="1" dirty="0" smtClean="0">
                <a:latin typeface="Arial"/>
                <a:cs typeface="Arial"/>
              </a:rPr>
              <a:t>Hur upplevde du det som finns ”emellan”?</a:t>
            </a:r>
            <a:endParaRPr lang="sv-SE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sv-SE" i="1" dirty="0">
                <a:latin typeface="Arial"/>
                <a:cs typeface="Arial"/>
              </a:rPr>
              <a:t>Vilka sinnen framstod</a:t>
            </a:r>
            <a:r>
              <a:rPr lang="sv-SE" i="1" dirty="0" smtClean="0">
                <a:latin typeface="Arial"/>
                <a:cs typeface="Arial"/>
              </a:rPr>
              <a:t>?</a:t>
            </a:r>
            <a:endParaRPr lang="sv-SE" dirty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sv-SE" i="1" dirty="0">
                <a:latin typeface="Arial"/>
                <a:cs typeface="Arial"/>
              </a:rPr>
              <a:t>Vad syftar övningen till?</a:t>
            </a:r>
            <a:endParaRPr lang="sv-SE" dirty="0">
              <a:latin typeface="Arial"/>
              <a:cs typeface="Arial"/>
            </a:endParaRP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27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42456"/>
            <a:ext cx="6553200" cy="773544"/>
          </a:xfrm>
        </p:spPr>
        <p:txBody>
          <a:bodyPr/>
          <a:lstStyle/>
          <a:p>
            <a:r>
              <a:rPr lang="sv-SE" dirty="0" smtClean="0"/>
              <a:t>Sammanfattningsvis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385455"/>
            <a:ext cx="7751618" cy="4837544"/>
          </a:xfrm>
        </p:spPr>
        <p:txBody>
          <a:bodyPr/>
          <a:lstStyle/>
          <a:p>
            <a:pPr marL="285750" indent="-285750" algn="just">
              <a:buFont typeface="Arial"/>
              <a:buChar char="•"/>
              <a:defRPr/>
            </a:pPr>
            <a:r>
              <a:rPr lang="en-US" sz="1600" dirty="0" err="1" smtClean="0"/>
              <a:t>Historiskt</a:t>
            </a:r>
            <a:r>
              <a:rPr lang="en-US" sz="1600" dirty="0" smtClean="0"/>
              <a:t> </a:t>
            </a:r>
            <a:r>
              <a:rPr lang="en-US" sz="1600" dirty="0"/>
              <a:t>sett </a:t>
            </a:r>
            <a:r>
              <a:rPr lang="en-US" sz="1600" dirty="0" err="1"/>
              <a:t>har</a:t>
            </a:r>
            <a:r>
              <a:rPr lang="en-US" sz="1600" dirty="0"/>
              <a:t> </a:t>
            </a:r>
            <a:r>
              <a:rPr lang="en-US" sz="1600" dirty="0" err="1"/>
              <a:t>kroppen</a:t>
            </a:r>
            <a:r>
              <a:rPr lang="en-US" sz="1600" dirty="0"/>
              <a:t> en </a:t>
            </a:r>
            <a:r>
              <a:rPr lang="en-US" sz="1600" dirty="0" err="1"/>
              <a:t>underställd</a:t>
            </a:r>
            <a:r>
              <a:rPr lang="en-US" sz="1600" dirty="0"/>
              <a:t> position </a:t>
            </a:r>
            <a:r>
              <a:rPr lang="en-US" sz="1600" dirty="0" err="1"/>
              <a:t>gentemot</a:t>
            </a:r>
            <a:r>
              <a:rPr lang="en-US" sz="1600" dirty="0"/>
              <a:t> </a:t>
            </a:r>
            <a:r>
              <a:rPr lang="en-US" sz="1600" dirty="0" err="1"/>
              <a:t>tanken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 smtClean="0"/>
              <a:t>hjärnan</a:t>
            </a:r>
            <a:r>
              <a:rPr lang="en-US" sz="1600" dirty="0" smtClean="0"/>
              <a:t>, </a:t>
            </a:r>
            <a:r>
              <a:rPr lang="en-US" sz="1600" dirty="0" err="1" smtClean="0"/>
              <a:t>detta</a:t>
            </a:r>
            <a:r>
              <a:rPr lang="en-US" sz="1600" dirty="0" smtClean="0"/>
              <a:t> </a:t>
            </a:r>
            <a:r>
              <a:rPr lang="en-US" sz="1600" dirty="0" err="1"/>
              <a:t>formar</a:t>
            </a:r>
            <a:r>
              <a:rPr lang="en-US" sz="1600" dirty="0"/>
              <a:t>/</a:t>
            </a:r>
            <a:r>
              <a:rPr lang="en-US" sz="1600" dirty="0" err="1"/>
              <a:t>påverkar</a:t>
            </a:r>
            <a:r>
              <a:rPr lang="en-US" sz="1600" dirty="0"/>
              <a:t> </a:t>
            </a:r>
            <a:r>
              <a:rPr lang="en-US" sz="1600" dirty="0" err="1"/>
              <a:t>vårt</a:t>
            </a:r>
            <a:r>
              <a:rPr lang="en-US" sz="1600" dirty="0"/>
              <a:t> </a:t>
            </a:r>
            <a:r>
              <a:rPr lang="en-US" sz="1600" dirty="0" err="1"/>
              <a:t>sätt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förstå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tala</a:t>
            </a:r>
            <a:r>
              <a:rPr lang="en-US" sz="1600" dirty="0"/>
              <a:t> </a:t>
            </a:r>
            <a:r>
              <a:rPr lang="en-US" sz="1600" dirty="0" err="1"/>
              <a:t>om</a:t>
            </a:r>
            <a:r>
              <a:rPr lang="en-US" sz="1600" dirty="0"/>
              <a:t> </a:t>
            </a:r>
            <a:r>
              <a:rPr lang="en-US" sz="1600" dirty="0" err="1"/>
              <a:t>kroppen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dag.</a:t>
            </a:r>
          </a:p>
          <a:p>
            <a:pPr marL="0" indent="0" algn="just">
              <a:defRPr/>
            </a:pPr>
            <a:endParaRPr lang="en-US" sz="1600" dirty="0"/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1600" dirty="0"/>
              <a:t>Vi </a:t>
            </a:r>
            <a:r>
              <a:rPr lang="en-US" sz="1600" dirty="0" err="1"/>
              <a:t>finns</a:t>
            </a:r>
            <a:r>
              <a:rPr lang="en-US" sz="1600" dirty="0"/>
              <a:t> till </a:t>
            </a:r>
            <a:r>
              <a:rPr lang="en-US" sz="1600" dirty="0" err="1"/>
              <a:t>världen</a:t>
            </a:r>
            <a:r>
              <a:rPr lang="en-US" sz="1600" dirty="0"/>
              <a:t> med </a:t>
            </a:r>
            <a:r>
              <a:rPr lang="en-US" sz="1600" dirty="0" err="1"/>
              <a:t>vår</a:t>
            </a:r>
            <a:r>
              <a:rPr lang="en-US" sz="1600" dirty="0"/>
              <a:t> </a:t>
            </a:r>
            <a:r>
              <a:rPr lang="en-US" sz="1600" dirty="0" err="1"/>
              <a:t>kropp</a:t>
            </a:r>
            <a:r>
              <a:rPr lang="en-US" sz="1600" dirty="0"/>
              <a:t>, </a:t>
            </a:r>
            <a:r>
              <a:rPr lang="en-US" sz="1600" dirty="0" err="1"/>
              <a:t>således</a:t>
            </a:r>
            <a:r>
              <a:rPr lang="en-US" sz="1600" dirty="0"/>
              <a:t> </a:t>
            </a:r>
            <a:r>
              <a:rPr lang="en-US" sz="1600" dirty="0" err="1"/>
              <a:t>möter</a:t>
            </a:r>
            <a:r>
              <a:rPr lang="en-US" sz="1600" dirty="0"/>
              <a:t> vi </a:t>
            </a:r>
            <a:r>
              <a:rPr lang="en-US" sz="1600" dirty="0" err="1"/>
              <a:t>världen</a:t>
            </a:r>
            <a:r>
              <a:rPr lang="en-US" sz="1600" dirty="0"/>
              <a:t> med </a:t>
            </a:r>
            <a:r>
              <a:rPr lang="en-US" sz="1600" dirty="0" err="1"/>
              <a:t>vår</a:t>
            </a:r>
            <a:r>
              <a:rPr lang="en-US" sz="1600" dirty="0"/>
              <a:t> </a:t>
            </a:r>
            <a:r>
              <a:rPr lang="en-US" sz="1600" dirty="0" err="1"/>
              <a:t>kropp</a:t>
            </a:r>
            <a:r>
              <a:rPr lang="en-US" sz="1600" dirty="0"/>
              <a:t>. </a:t>
            </a:r>
          </a:p>
          <a:p>
            <a:pPr marL="0" indent="0" algn="just">
              <a:defRPr/>
            </a:pPr>
            <a:endParaRPr lang="en-US" sz="1600" dirty="0"/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1600" dirty="0" err="1"/>
              <a:t>Kroppen</a:t>
            </a:r>
            <a:r>
              <a:rPr lang="en-US" sz="1600" dirty="0"/>
              <a:t> </a:t>
            </a:r>
            <a:r>
              <a:rPr lang="en-US" sz="1600" dirty="0" err="1"/>
              <a:t>är</a:t>
            </a:r>
            <a:r>
              <a:rPr lang="en-US" sz="1600" dirty="0"/>
              <a:t> </a:t>
            </a:r>
            <a:r>
              <a:rPr lang="en-US" sz="1600" dirty="0" err="1"/>
              <a:t>också</a:t>
            </a:r>
            <a:r>
              <a:rPr lang="en-US" sz="1600" dirty="0"/>
              <a:t> </a:t>
            </a:r>
            <a:r>
              <a:rPr lang="en-US" sz="1600" dirty="0" err="1"/>
              <a:t>utgångspunkten</a:t>
            </a:r>
            <a:r>
              <a:rPr lang="en-US" sz="1600" dirty="0"/>
              <a:t> </a:t>
            </a:r>
            <a:r>
              <a:rPr lang="en-US" sz="1600" dirty="0" err="1"/>
              <a:t>för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kunna</a:t>
            </a:r>
            <a:r>
              <a:rPr lang="en-US" sz="1600" dirty="0"/>
              <a:t> </a:t>
            </a:r>
            <a:r>
              <a:rPr lang="en-US" sz="1600" dirty="0" err="1"/>
              <a:t>möta</a:t>
            </a:r>
            <a:r>
              <a:rPr lang="en-US" sz="1600" dirty="0"/>
              <a:t> </a:t>
            </a:r>
            <a:r>
              <a:rPr lang="en-US" sz="1600" dirty="0" err="1"/>
              <a:t>våra</a:t>
            </a:r>
            <a:r>
              <a:rPr lang="en-US" sz="1600" dirty="0"/>
              <a:t> </a:t>
            </a:r>
            <a:r>
              <a:rPr lang="en-US" sz="1600" dirty="0" err="1"/>
              <a:t>medmännsikor</a:t>
            </a:r>
            <a:r>
              <a:rPr lang="en-US" sz="1600" dirty="0"/>
              <a:t>, men </a:t>
            </a:r>
            <a:r>
              <a:rPr lang="en-US" sz="1600" dirty="0" err="1"/>
              <a:t>också</a:t>
            </a:r>
            <a:r>
              <a:rPr lang="en-US" sz="1600" dirty="0"/>
              <a:t> </a:t>
            </a:r>
            <a:r>
              <a:rPr lang="en-US" sz="1600" dirty="0" err="1"/>
              <a:t>för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kunna</a:t>
            </a:r>
            <a:r>
              <a:rPr lang="en-US" sz="1600" dirty="0"/>
              <a:t> </a:t>
            </a:r>
            <a:r>
              <a:rPr lang="en-US" sz="1600" dirty="0" err="1"/>
              <a:t>känna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beröra</a:t>
            </a:r>
            <a:r>
              <a:rPr lang="en-US" sz="1600" dirty="0"/>
              <a:t>, </a:t>
            </a:r>
            <a:r>
              <a:rPr lang="en-US" sz="1600" dirty="0" err="1"/>
              <a:t>för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kunna</a:t>
            </a:r>
            <a:r>
              <a:rPr lang="en-US" sz="1600" dirty="0"/>
              <a:t> </a:t>
            </a:r>
            <a:r>
              <a:rPr lang="en-US" sz="1600" dirty="0" err="1"/>
              <a:t>låta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lyssna</a:t>
            </a:r>
            <a:r>
              <a:rPr lang="en-US" sz="1600" dirty="0"/>
              <a:t>, </a:t>
            </a:r>
            <a:r>
              <a:rPr lang="en-US" sz="1600" dirty="0" err="1"/>
              <a:t>för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ses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se. </a:t>
            </a:r>
          </a:p>
          <a:p>
            <a:pPr marL="0" indent="0" algn="just">
              <a:defRPr/>
            </a:pPr>
            <a:endParaRPr lang="en-US" sz="1600" dirty="0"/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1600" dirty="0" err="1"/>
              <a:t>Då</a:t>
            </a:r>
            <a:r>
              <a:rPr lang="en-US" sz="1600" dirty="0"/>
              <a:t> </a:t>
            </a:r>
            <a:r>
              <a:rPr lang="en-US" sz="1600" dirty="0" err="1"/>
              <a:t>intentionaliteten</a:t>
            </a:r>
            <a:r>
              <a:rPr lang="en-US" sz="1600" dirty="0"/>
              <a:t> tar sin </a:t>
            </a:r>
            <a:r>
              <a:rPr lang="en-US" sz="1600" dirty="0" err="1"/>
              <a:t>utgångspunkt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kroppen</a:t>
            </a:r>
            <a:r>
              <a:rPr lang="en-US" sz="1600" dirty="0"/>
              <a:t> </a:t>
            </a:r>
            <a:r>
              <a:rPr lang="en-US" sz="1600" dirty="0" err="1" smtClean="0"/>
              <a:t>kan</a:t>
            </a:r>
            <a:r>
              <a:rPr lang="en-US" sz="1600" dirty="0" smtClean="0"/>
              <a:t> </a:t>
            </a:r>
            <a:r>
              <a:rPr lang="en-US" sz="1600" dirty="0" err="1" smtClean="0"/>
              <a:t>konst</a:t>
            </a:r>
            <a:r>
              <a:rPr lang="en-US" sz="1600" dirty="0" smtClean="0"/>
              <a:t> </a:t>
            </a:r>
            <a:r>
              <a:rPr lang="en-US" sz="1600" dirty="0" err="1"/>
              <a:t>framträda</a:t>
            </a:r>
            <a:r>
              <a:rPr lang="en-US" sz="1600" dirty="0"/>
              <a:t> </a:t>
            </a:r>
            <a:r>
              <a:rPr lang="en-US" sz="1600" dirty="0" err="1"/>
              <a:t>som</a:t>
            </a:r>
            <a:r>
              <a:rPr lang="en-US" sz="1600" dirty="0"/>
              <a:t> </a:t>
            </a:r>
            <a:r>
              <a:rPr lang="en-US" sz="1600" dirty="0" err="1"/>
              <a:t>meningsfull</a:t>
            </a:r>
            <a:r>
              <a:rPr lang="en-US" sz="1600" dirty="0"/>
              <a:t> – vi </a:t>
            </a:r>
            <a:r>
              <a:rPr lang="en-US" sz="1600" dirty="0" err="1"/>
              <a:t>är</a:t>
            </a:r>
            <a:r>
              <a:rPr lang="en-US" sz="1600" dirty="0"/>
              <a:t> </a:t>
            </a:r>
            <a:r>
              <a:rPr lang="en-US" sz="1600" dirty="0" err="1"/>
              <a:t>dömda</a:t>
            </a:r>
            <a:r>
              <a:rPr lang="en-US" sz="1600" dirty="0"/>
              <a:t> till </a:t>
            </a:r>
            <a:r>
              <a:rPr lang="en-US" sz="1600" dirty="0" err="1"/>
              <a:t>mening</a:t>
            </a:r>
            <a:r>
              <a:rPr lang="en-US" sz="1600" dirty="0"/>
              <a:t> </a:t>
            </a:r>
            <a:r>
              <a:rPr lang="en-US" sz="1600" dirty="0" err="1"/>
              <a:t>då</a:t>
            </a:r>
            <a:r>
              <a:rPr lang="en-US" sz="1600" dirty="0"/>
              <a:t> vi </a:t>
            </a:r>
            <a:r>
              <a:rPr lang="en-US" sz="1600" dirty="0" err="1"/>
              <a:t>alltid</a:t>
            </a:r>
            <a:r>
              <a:rPr lang="en-US" sz="1600" dirty="0"/>
              <a:t> </a:t>
            </a:r>
            <a:r>
              <a:rPr lang="en-US" sz="1600" dirty="0" err="1"/>
              <a:t>är</a:t>
            </a:r>
            <a:r>
              <a:rPr lang="en-US" sz="1600" dirty="0"/>
              <a:t> </a:t>
            </a:r>
            <a:r>
              <a:rPr lang="en-US" sz="1600" dirty="0" err="1"/>
              <a:t>intentionellt</a:t>
            </a:r>
            <a:r>
              <a:rPr lang="en-US" sz="1600" dirty="0"/>
              <a:t> </a:t>
            </a:r>
            <a:r>
              <a:rPr lang="en-US" sz="1600" dirty="0" err="1"/>
              <a:t>riktade</a:t>
            </a:r>
            <a:r>
              <a:rPr lang="en-US" sz="1600" dirty="0"/>
              <a:t> med </a:t>
            </a:r>
            <a:r>
              <a:rPr lang="en-US" sz="1600" dirty="0" err="1"/>
              <a:t>vår</a:t>
            </a:r>
            <a:r>
              <a:rPr lang="en-US" sz="1600" dirty="0"/>
              <a:t> </a:t>
            </a:r>
            <a:r>
              <a:rPr lang="en-US" sz="1600" dirty="0" err="1"/>
              <a:t>kropp</a:t>
            </a:r>
            <a:r>
              <a:rPr lang="en-US" sz="1600" dirty="0"/>
              <a:t>.</a:t>
            </a:r>
          </a:p>
          <a:p>
            <a:pPr marL="342900" indent="-342900" algn="just">
              <a:buFont typeface="Arial"/>
              <a:buChar char="•"/>
              <a:defRPr/>
            </a:pPr>
            <a:endParaRPr lang="en-US" sz="1600" dirty="0"/>
          </a:p>
          <a:p>
            <a:pPr marL="342900" indent="-342900" algn="just">
              <a:buFont typeface="Arial"/>
              <a:buChar char="•"/>
              <a:defRPr/>
            </a:pPr>
            <a:r>
              <a:rPr lang="en-US" sz="1600" dirty="0" err="1"/>
              <a:t>Vårt</a:t>
            </a:r>
            <a:r>
              <a:rPr lang="en-US" sz="1600" dirty="0"/>
              <a:t> </a:t>
            </a:r>
            <a:r>
              <a:rPr lang="en-US" sz="1600" dirty="0" err="1"/>
              <a:t>tänkande</a:t>
            </a:r>
            <a:r>
              <a:rPr lang="en-US" sz="1600" dirty="0"/>
              <a:t> </a:t>
            </a:r>
            <a:r>
              <a:rPr lang="en-US" sz="1600" dirty="0" err="1"/>
              <a:t>om</a:t>
            </a:r>
            <a:r>
              <a:rPr lang="en-US" sz="1600" dirty="0"/>
              <a:t> </a:t>
            </a:r>
            <a:r>
              <a:rPr lang="en-US" sz="1600" dirty="0" err="1"/>
              <a:t>kroppen</a:t>
            </a:r>
            <a:r>
              <a:rPr lang="en-US" sz="1600" dirty="0"/>
              <a:t> </a:t>
            </a:r>
            <a:r>
              <a:rPr lang="en-US" sz="1600" dirty="0" err="1"/>
              <a:t>är</a:t>
            </a:r>
            <a:r>
              <a:rPr lang="en-US" sz="1600" dirty="0"/>
              <a:t> </a:t>
            </a:r>
            <a:r>
              <a:rPr lang="en-US" sz="1600" dirty="0" err="1"/>
              <a:t>präglat</a:t>
            </a:r>
            <a:r>
              <a:rPr lang="en-US" sz="1600" dirty="0"/>
              <a:t> </a:t>
            </a:r>
            <a:r>
              <a:rPr lang="en-US" sz="1600" dirty="0" err="1"/>
              <a:t>av</a:t>
            </a:r>
            <a:r>
              <a:rPr lang="en-US" sz="1600" dirty="0"/>
              <a:t> </a:t>
            </a:r>
            <a:r>
              <a:rPr lang="en-US" sz="1600" dirty="0" err="1"/>
              <a:t>historien</a:t>
            </a:r>
            <a:r>
              <a:rPr lang="en-US" sz="1600" dirty="0"/>
              <a:t>. </a:t>
            </a:r>
            <a:r>
              <a:rPr lang="en-US" sz="1600" dirty="0" err="1"/>
              <a:t>F</a:t>
            </a:r>
            <a:r>
              <a:rPr lang="en-US" sz="1600" dirty="0" err="1" smtClean="0"/>
              <a:t>enomenologin</a:t>
            </a:r>
            <a:r>
              <a:rPr lang="en-US" sz="1600" dirty="0" smtClean="0"/>
              <a:t> </a:t>
            </a:r>
            <a:r>
              <a:rPr lang="en-US" sz="1600" dirty="0" err="1"/>
              <a:t>ger</a:t>
            </a:r>
            <a:r>
              <a:rPr lang="en-US" sz="1600" dirty="0"/>
              <a:t> </a:t>
            </a:r>
            <a:r>
              <a:rPr lang="en-US" sz="1600" dirty="0" err="1"/>
              <a:t>oss</a:t>
            </a:r>
            <a:r>
              <a:rPr lang="en-US" sz="1600" dirty="0"/>
              <a:t> en </a:t>
            </a:r>
            <a:r>
              <a:rPr lang="en-US" sz="1600" dirty="0" err="1"/>
              <a:t>filosofisk</a:t>
            </a:r>
            <a:r>
              <a:rPr lang="en-US" sz="1600" dirty="0"/>
              <a:t> </a:t>
            </a:r>
            <a:r>
              <a:rPr lang="en-US" sz="1600" dirty="0" err="1"/>
              <a:t>utgångspunkt</a:t>
            </a:r>
            <a:r>
              <a:rPr lang="en-US" sz="1600" dirty="0"/>
              <a:t> </a:t>
            </a:r>
            <a:r>
              <a:rPr lang="en-US" sz="1600" dirty="0" err="1"/>
              <a:t>för</a:t>
            </a:r>
            <a:r>
              <a:rPr lang="en-US" sz="1600" dirty="0"/>
              <a:t> </a:t>
            </a:r>
            <a:r>
              <a:rPr lang="en-US" sz="1600" dirty="0" err="1"/>
              <a:t>att</a:t>
            </a:r>
            <a:r>
              <a:rPr lang="en-US" sz="1600" dirty="0"/>
              <a:t> </a:t>
            </a:r>
            <a:r>
              <a:rPr lang="en-US" sz="1600" dirty="0" err="1"/>
              <a:t>tänka</a:t>
            </a:r>
            <a:r>
              <a:rPr lang="en-US" sz="1600" dirty="0"/>
              <a:t> </a:t>
            </a:r>
            <a:r>
              <a:rPr lang="en-US" sz="1600" dirty="0" err="1"/>
              <a:t>och</a:t>
            </a:r>
            <a:r>
              <a:rPr lang="en-US" sz="1600" dirty="0"/>
              <a:t> </a:t>
            </a:r>
            <a:r>
              <a:rPr lang="en-US" sz="1600" dirty="0" err="1"/>
              <a:t>tala</a:t>
            </a:r>
            <a:r>
              <a:rPr lang="en-US" sz="1600" dirty="0"/>
              <a:t> </a:t>
            </a:r>
            <a:r>
              <a:rPr lang="en-US" sz="1600" dirty="0" err="1"/>
              <a:t>om</a:t>
            </a:r>
            <a:r>
              <a:rPr lang="en-US" sz="1600" dirty="0"/>
              <a:t> </a:t>
            </a:r>
            <a:r>
              <a:rPr lang="en-US" sz="1600" dirty="0" err="1"/>
              <a:t>kroppens</a:t>
            </a:r>
            <a:r>
              <a:rPr lang="en-US" sz="1600" dirty="0"/>
              <a:t> </a:t>
            </a:r>
            <a:r>
              <a:rPr lang="en-US" sz="1600" dirty="0" err="1"/>
              <a:t>mening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relation </a:t>
            </a:r>
            <a:r>
              <a:rPr lang="en-US" sz="1600" dirty="0" smtClean="0"/>
              <a:t>till </a:t>
            </a:r>
            <a:r>
              <a:rPr lang="en-US" sz="1600" dirty="0" err="1" smtClean="0"/>
              <a:t>konst</a:t>
            </a:r>
            <a:r>
              <a:rPr lang="en-US" sz="1600" dirty="0" smtClean="0"/>
              <a:t>.</a:t>
            </a:r>
            <a:endParaRPr lang="en-US" sz="1600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90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92364"/>
            <a:ext cx="7070436" cy="1443181"/>
          </a:xfrm>
        </p:spPr>
        <p:txBody>
          <a:bodyPr/>
          <a:lstStyle/>
          <a:p>
            <a:r>
              <a:rPr lang="sv-SE" dirty="0" smtClean="0">
                <a:ea typeface="ＭＳ Ｐゴシック" charset="0"/>
              </a:rPr>
              <a:t>Teoretiskt ramverk</a:t>
            </a:r>
            <a:br>
              <a:rPr lang="sv-SE" dirty="0" smtClean="0">
                <a:ea typeface="ＭＳ Ｐゴシック" charset="0"/>
              </a:rPr>
            </a:br>
            <a:r>
              <a:rPr lang="sv-SE" dirty="0" smtClean="0">
                <a:ea typeface="ＭＳ Ｐゴシック" charset="0"/>
              </a:rPr>
              <a:t>Kroppsfenomenologi  </a:t>
            </a:r>
            <a:r>
              <a:rPr lang="sv-SE" sz="2000" dirty="0" smtClean="0">
                <a:ea typeface="ＭＳ Ｐゴシック" charset="0"/>
              </a:rPr>
              <a:t>(</a:t>
            </a:r>
            <a:r>
              <a:rPr lang="sv-SE" sz="2000" dirty="0" err="1">
                <a:ea typeface="ＭＳ Ｐゴシック" charset="0"/>
              </a:rPr>
              <a:t>Merleau-Ponty</a:t>
            </a:r>
            <a:r>
              <a:rPr lang="sv-SE" sz="2000" dirty="0">
                <a:ea typeface="ＭＳ Ｐゴシック" charset="0"/>
              </a:rPr>
              <a:t> </a:t>
            </a:r>
            <a:r>
              <a:rPr lang="sv-SE" sz="2000" dirty="0" smtClean="0">
                <a:ea typeface="ＭＳ Ｐゴシック" charset="0"/>
              </a:rPr>
              <a:t>1945)</a:t>
            </a:r>
            <a:endParaRPr lang="sv-SE" sz="2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731818"/>
            <a:ext cx="8203040" cy="4849091"/>
          </a:xfrm>
        </p:spPr>
        <p:txBody>
          <a:bodyPr/>
          <a:lstStyle/>
          <a:p>
            <a:pPr>
              <a:defRPr/>
            </a:pPr>
            <a:r>
              <a:rPr lang="sv-SE" b="1" dirty="0">
                <a:latin typeface="Arial"/>
                <a:cs typeface="Arial"/>
              </a:rPr>
              <a:t>Maurice </a:t>
            </a:r>
            <a:r>
              <a:rPr lang="sv-SE" b="1" dirty="0" err="1">
                <a:latin typeface="Arial"/>
                <a:cs typeface="Arial"/>
              </a:rPr>
              <a:t>Merleau-Ponty</a:t>
            </a:r>
            <a:r>
              <a:rPr lang="sv-SE" b="1" dirty="0">
                <a:latin typeface="Arial"/>
                <a:cs typeface="Arial"/>
              </a:rPr>
              <a:t> </a:t>
            </a:r>
            <a:r>
              <a:rPr lang="sv-SE" b="1" dirty="0" smtClean="0">
                <a:latin typeface="Arial"/>
                <a:cs typeface="Arial"/>
              </a:rPr>
              <a:t>(1908</a:t>
            </a:r>
            <a:r>
              <a:rPr lang="sv-SE" b="1" dirty="0">
                <a:latin typeface="Arial"/>
                <a:cs typeface="Arial"/>
              </a:rPr>
              <a:t>-</a:t>
            </a:r>
            <a:r>
              <a:rPr lang="sv-SE" b="1" dirty="0" smtClean="0">
                <a:latin typeface="Arial"/>
                <a:cs typeface="Arial"/>
              </a:rPr>
              <a:t>1961)</a:t>
            </a:r>
            <a:endParaRPr lang="sv-SE" dirty="0">
              <a:latin typeface="Arial"/>
              <a:cs typeface="Arial"/>
            </a:endParaRPr>
          </a:p>
          <a:p>
            <a:pPr>
              <a:defRPr/>
            </a:pPr>
            <a:endParaRPr lang="sv-SE" dirty="0" smtClean="0">
              <a:latin typeface="Arial"/>
              <a:cs typeface="Arial"/>
            </a:endParaRPr>
          </a:p>
          <a:p>
            <a:r>
              <a:rPr lang="sv-SE" dirty="0" smtClean="0"/>
              <a:t>Traditionella fördomar om kroppen</a:t>
            </a:r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Kropp som fysiologisk mekanism </a:t>
            </a:r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Klassisk psykologi</a:t>
            </a:r>
          </a:p>
          <a:p>
            <a:pPr marL="0" indent="0"/>
            <a:endParaRPr lang="sv-SE" sz="1600" dirty="0"/>
          </a:p>
          <a:p>
            <a:r>
              <a:rPr lang="sv-SE" dirty="0" smtClean="0"/>
              <a:t>Istället</a:t>
            </a:r>
          </a:p>
          <a:p>
            <a:pPr marL="285750" indent="-285750">
              <a:buFont typeface="Arial"/>
              <a:buChar char="•"/>
            </a:pPr>
            <a:r>
              <a:rPr lang="sv-SE" sz="1600" dirty="0"/>
              <a:t>Fenomenologi är en kritisk reflektion av världen.</a:t>
            </a:r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Vända tillbaka till våra erfarenheter av världen: </a:t>
            </a:r>
            <a:r>
              <a:rPr lang="sv-SE" sz="1600" i="1" dirty="0" smtClean="0"/>
              <a:t>varat-i-världen</a:t>
            </a:r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Människans existens är knuten till kroppen: </a:t>
            </a:r>
            <a:r>
              <a:rPr lang="sv-SE" sz="1600" i="1" dirty="0" smtClean="0"/>
              <a:t>den levda kroppen</a:t>
            </a:r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Vana – en förlängning av kroppen, </a:t>
            </a:r>
            <a:r>
              <a:rPr lang="sv-SE" sz="1600" dirty="0">
                <a:latin typeface="Arial"/>
                <a:cs typeface="Arial"/>
              </a:rPr>
              <a:t>”Jag kan, alltså är jag till” </a:t>
            </a:r>
            <a:endParaRPr lang="sv-SE" sz="1600" dirty="0" smtClean="0"/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Kropp och mening: </a:t>
            </a:r>
            <a:r>
              <a:rPr lang="sv-SE" sz="1600" i="1" dirty="0" err="1" smtClean="0"/>
              <a:t>intentionalitet</a:t>
            </a:r>
            <a:endParaRPr lang="sv-SE" sz="1600" i="1" dirty="0" smtClean="0"/>
          </a:p>
          <a:p>
            <a:pPr marL="285750" indent="-285750">
              <a:buFont typeface="Arial"/>
              <a:buChar char="•"/>
            </a:pPr>
            <a:r>
              <a:rPr lang="sv-SE" sz="1600" dirty="0" smtClean="0"/>
              <a:t>Flera kroppars </a:t>
            </a:r>
            <a:r>
              <a:rPr lang="sv-SE" sz="1600" dirty="0" err="1" smtClean="0"/>
              <a:t>riktadhet</a:t>
            </a:r>
            <a:r>
              <a:rPr lang="sv-SE" sz="1600" dirty="0" smtClean="0"/>
              <a:t> mot t ex musik: </a:t>
            </a:r>
            <a:r>
              <a:rPr lang="sv-SE" sz="1600" i="1" dirty="0" smtClean="0"/>
              <a:t>intersubjektivitet</a:t>
            </a:r>
            <a:endParaRPr lang="sv-SE" sz="1600" i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16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83" y="1833989"/>
            <a:ext cx="15097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215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Korrespondens mellan musikens meningslager och den upplevande personens medvetandelager </a:t>
            </a:r>
            <a:br>
              <a:rPr lang="sv-SE" dirty="0" smtClean="0"/>
            </a:br>
            <a:r>
              <a:rPr lang="sv-SE" dirty="0" smtClean="0"/>
              <a:t>(Nielsen 2010)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17</a:t>
            </a:fld>
            <a:endParaRPr lang="sv-SE"/>
          </a:p>
        </p:txBody>
      </p:sp>
      <p:pic>
        <p:nvPicPr>
          <p:cNvPr id="6" name="Platshållare för innehåll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8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2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565727"/>
            <a:ext cx="6978073" cy="1347752"/>
          </a:xfrm>
        </p:spPr>
        <p:txBody>
          <a:bodyPr/>
          <a:lstStyle/>
          <a:p>
            <a:r>
              <a:rPr lang="sv-SE" dirty="0" smtClean="0"/>
              <a:t>Musik som ett meningsuniversum med ett spektrum av upplevelsemöjligheter (Nielsen 2010, s 135) 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6" name="Platshållare för innehåll 3" descr="Bild_1.jpg"/>
          <p:cNvPicPr>
            <a:picLocks noGrp="1" noChangeAspect="1"/>
          </p:cNvPicPr>
          <p:nvPr>
            <p:ph idx="1"/>
          </p:nvPr>
        </p:nvPicPr>
        <p:blipFill>
          <a:blip r:embed="rId2"/>
          <a:srcRect t="12546" b="12546"/>
          <a:stretch>
            <a:fillRect/>
          </a:stretch>
        </p:blipFill>
        <p:spPr>
          <a:xfrm>
            <a:off x="838200" y="2201357"/>
            <a:ext cx="6553200" cy="3432825"/>
          </a:xfrm>
        </p:spPr>
      </p:pic>
    </p:spTree>
    <p:extLst>
      <p:ext uri="{BB962C8B-B14F-4D97-AF65-F5344CB8AC3E}">
        <p14:creationId xmlns:p14="http://schemas.microsoft.com/office/powerpoint/2010/main" val="188996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273" y="770479"/>
            <a:ext cx="7643091" cy="1143000"/>
          </a:xfrm>
        </p:spPr>
        <p:txBody>
          <a:bodyPr/>
          <a:lstStyle/>
          <a:p>
            <a:r>
              <a:rPr lang="sv-SE" dirty="0" smtClean="0"/>
              <a:t>Din väg i rummet tillsammans med de andra </a:t>
            </a:r>
            <a:endParaRPr lang="sv-SE" dirty="0"/>
          </a:p>
        </p:txBody>
      </p:sp>
      <p:pic>
        <p:nvPicPr>
          <p:cNvPr id="6" name="13 El Norte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8400" y="3600450"/>
            <a:ext cx="812800" cy="812800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746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Upplägg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Kropp – ur ett historiskt perspektiv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Kropp – ur ett filosofiskt perspektiv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Kropp och musik – ur ett subjektivt upplevt perspektiv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Kropp och musik – ur </a:t>
            </a:r>
            <a:r>
              <a:rPr lang="sv-SE" smtClean="0"/>
              <a:t>ett forskningsperspektiv</a:t>
            </a:r>
          </a:p>
          <a:p>
            <a:pPr marL="0" indent="0"/>
            <a:endParaRPr lang="sv-SE" dirty="0" smtClean="0"/>
          </a:p>
          <a:p>
            <a:pPr marL="342900" indent="-342900">
              <a:buFont typeface="Arial"/>
              <a:buChar char="•"/>
            </a:pPr>
            <a:r>
              <a:rPr lang="sv-SE" dirty="0" smtClean="0"/>
              <a:t>Reflektion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142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Din väg i rummet </a:t>
            </a:r>
            <a:endParaRPr lang="sv-SE" i="1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dirty="0" smtClean="0"/>
              <a:t>Gå musikens puls, ta ut din egen väg i rummet. Ta in de andra i rummet.</a:t>
            </a:r>
          </a:p>
          <a:p>
            <a:pPr marL="0" indent="0"/>
            <a:endParaRPr lang="sv-SE" dirty="0" smtClean="0">
              <a:latin typeface="Arial"/>
              <a:cs typeface="Arial"/>
            </a:endParaRPr>
          </a:p>
          <a:p>
            <a:pPr marL="1200150" lvl="2" indent="-285750">
              <a:buFont typeface="Arial"/>
              <a:buChar char="•"/>
            </a:pPr>
            <a:r>
              <a:rPr lang="sv-SE" dirty="0" smtClean="0">
                <a:latin typeface="Arial"/>
                <a:cs typeface="Arial"/>
              </a:rPr>
              <a:t>Gå sida vid sida med någon i rummet. </a:t>
            </a:r>
          </a:p>
          <a:p>
            <a:pPr marL="914400" lvl="2" indent="0"/>
            <a:endParaRPr lang="sv-SE" dirty="0">
              <a:latin typeface="Arial"/>
              <a:cs typeface="Arial"/>
            </a:endParaRPr>
          </a:p>
          <a:p>
            <a:pPr marL="1200150" lvl="2" indent="-285750">
              <a:buFont typeface="Arial"/>
              <a:buChar char="•"/>
            </a:pPr>
            <a:r>
              <a:rPr lang="sv-SE" dirty="0" smtClean="0">
                <a:latin typeface="Arial"/>
                <a:cs typeface="Arial"/>
              </a:rPr>
              <a:t>Gå i någons fotspår, nära.</a:t>
            </a:r>
          </a:p>
          <a:p>
            <a:pPr marL="914400" lvl="2" indent="0"/>
            <a:endParaRPr lang="sv-SE" dirty="0" smtClean="0">
              <a:latin typeface="Arial"/>
              <a:cs typeface="Arial"/>
            </a:endParaRPr>
          </a:p>
          <a:p>
            <a:pPr marL="1200150" lvl="2" indent="-285750">
              <a:buFont typeface="Arial"/>
              <a:buChar char="•"/>
            </a:pPr>
            <a:r>
              <a:rPr lang="sv-SE" dirty="0" smtClean="0">
                <a:latin typeface="Arial"/>
                <a:cs typeface="Arial"/>
              </a:rPr>
              <a:t>Möt någon, ansikte mot ansikte. Stanna till.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014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Reflektion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201357"/>
            <a:ext cx="7105073" cy="36115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sv-SE" i="1" dirty="0" smtClean="0"/>
              <a:t>Vad upplevde du?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Hur upplevde du din kropp?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Hur upplevde du de andra i rummet?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Vad var syftet med övningen?</a:t>
            </a:r>
          </a:p>
          <a:p>
            <a:pPr marL="0" indent="0"/>
            <a:endParaRPr lang="sv-SE" i="1" dirty="0" smtClean="0"/>
          </a:p>
          <a:p>
            <a:pPr marL="342900" indent="-342900">
              <a:buFont typeface="Arial"/>
              <a:buChar char="•"/>
            </a:pPr>
            <a:r>
              <a:rPr lang="sv-SE" i="1" dirty="0" smtClean="0"/>
              <a:t>Vad tränas/uppmärksammas/reflekteras genom övningen?</a:t>
            </a:r>
            <a:endParaRPr lang="sv-SE" i="1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1817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Hur har du upplevt och erfarit din kropp?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Samtala parvis om dina</a:t>
            </a:r>
          </a:p>
          <a:p>
            <a:pPr lvl="1"/>
            <a:r>
              <a:rPr lang="sv-SE" i="1" dirty="0">
                <a:latin typeface="Arial"/>
                <a:cs typeface="Arial"/>
              </a:rPr>
              <a:t>u</a:t>
            </a:r>
            <a:r>
              <a:rPr lang="sv-SE" i="1" dirty="0" smtClean="0">
                <a:latin typeface="Arial"/>
                <a:cs typeface="Arial"/>
              </a:rPr>
              <a:t>pplevelser</a:t>
            </a:r>
          </a:p>
          <a:p>
            <a:pPr lvl="1"/>
            <a:r>
              <a:rPr lang="sv-SE" i="1" dirty="0">
                <a:latin typeface="Arial"/>
                <a:cs typeface="Arial"/>
              </a:rPr>
              <a:t>k</a:t>
            </a:r>
            <a:r>
              <a:rPr lang="sv-SE" i="1" dirty="0" smtClean="0">
                <a:latin typeface="Arial"/>
                <a:cs typeface="Arial"/>
              </a:rPr>
              <a:t>änslor </a:t>
            </a:r>
          </a:p>
          <a:p>
            <a:pPr lvl="1"/>
            <a:r>
              <a:rPr lang="sv-SE" i="1" dirty="0">
                <a:latin typeface="Arial"/>
                <a:cs typeface="Arial"/>
              </a:rPr>
              <a:t>i</a:t>
            </a:r>
            <a:r>
              <a:rPr lang="sv-SE" i="1" dirty="0" smtClean="0">
                <a:latin typeface="Arial"/>
                <a:cs typeface="Arial"/>
              </a:rPr>
              <a:t>rritationer</a:t>
            </a:r>
          </a:p>
          <a:p>
            <a:pPr lvl="1"/>
            <a:r>
              <a:rPr lang="sv-SE" i="1" dirty="0" smtClean="0">
                <a:latin typeface="Arial"/>
                <a:cs typeface="Arial"/>
              </a:rPr>
              <a:t>obehag</a:t>
            </a:r>
          </a:p>
          <a:p>
            <a:pPr lvl="1"/>
            <a:r>
              <a:rPr lang="sv-SE" i="1" dirty="0">
                <a:latin typeface="Arial"/>
                <a:cs typeface="Arial"/>
              </a:rPr>
              <a:t>l</a:t>
            </a:r>
            <a:r>
              <a:rPr lang="sv-SE" i="1" dirty="0" smtClean="0">
                <a:latin typeface="Arial"/>
                <a:cs typeface="Arial"/>
              </a:rPr>
              <a:t>ärande</a:t>
            </a:r>
          </a:p>
          <a:p>
            <a:pPr lvl="1"/>
            <a:r>
              <a:rPr lang="sv-SE" i="1" dirty="0" smtClean="0">
                <a:latin typeface="Arial"/>
                <a:cs typeface="Arial"/>
              </a:rPr>
              <a:t>annat som du upplevt och erfarit</a:t>
            </a:r>
          </a:p>
          <a:p>
            <a:pPr lvl="1"/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048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Sammanfattning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199" y="2201357"/>
            <a:ext cx="7936345" cy="3611563"/>
          </a:xfrm>
        </p:spPr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Olika förståelse av kropp genom århundradena, ur ett västerländskt perspektiv, ligger till grund för vår förståelse av ”kropp”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Den meningsskapande kroppen griper musik likaväl som musiken griper</a:t>
            </a:r>
            <a:r>
              <a:rPr lang="sv-SE" dirty="0"/>
              <a:t> </a:t>
            </a:r>
            <a:r>
              <a:rPr lang="sv-SE" dirty="0" smtClean="0"/>
              <a:t>kroppen, det innebär ett görande och varande i musik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Vi har reflekterat genom samspel, rörelse</a:t>
            </a:r>
            <a:r>
              <a:rPr lang="sv-SE" smtClean="0"/>
              <a:t>, musik </a:t>
            </a:r>
            <a:r>
              <a:rPr lang="sv-SE" dirty="0" smtClean="0"/>
              <a:t>och samtal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687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161637"/>
            <a:ext cx="6553200" cy="519545"/>
          </a:xfrm>
        </p:spPr>
        <p:txBody>
          <a:bodyPr/>
          <a:lstStyle/>
          <a:p>
            <a:r>
              <a:rPr lang="sv-SE" dirty="0" smtClean="0"/>
              <a:t>Referenser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854365"/>
            <a:ext cx="7740073" cy="5703453"/>
          </a:xfrm>
        </p:spPr>
        <p:txBody>
          <a:bodyPr/>
          <a:lstStyle/>
          <a:p>
            <a:pPr marL="0" indent="0"/>
            <a:r>
              <a:rPr lang="en-US" sz="1000" b="1" dirty="0" smtClean="0">
                <a:ea typeface="ＭＳ Ｐゴシック" charset="0"/>
              </a:rPr>
              <a:t>LITTERATUR</a:t>
            </a:r>
          </a:p>
          <a:p>
            <a:pPr>
              <a:buFont typeface="Arial"/>
              <a:buChar char="•"/>
            </a:pPr>
            <a:r>
              <a:rPr lang="en-US" sz="1000" dirty="0" err="1" smtClean="0">
                <a:ea typeface="ＭＳ Ｐゴシック" charset="0"/>
              </a:rPr>
              <a:t>Duesund</a:t>
            </a:r>
            <a:r>
              <a:rPr lang="en-US" sz="1000" dirty="0" smtClean="0">
                <a:ea typeface="ＭＳ Ｐゴシック" charset="0"/>
              </a:rPr>
              <a:t>, </a:t>
            </a:r>
            <a:r>
              <a:rPr lang="en-US" sz="1000" dirty="0" err="1" smtClean="0">
                <a:ea typeface="ＭＳ Ｐゴシック" charset="0"/>
              </a:rPr>
              <a:t>Liv</a:t>
            </a:r>
            <a:r>
              <a:rPr lang="en-US" sz="1000" dirty="0" smtClean="0">
                <a:ea typeface="ＭＳ Ｐゴシック" charset="0"/>
              </a:rPr>
              <a:t> (1996). </a:t>
            </a:r>
            <a:r>
              <a:rPr lang="en-US" sz="1000" dirty="0" err="1" smtClean="0">
                <a:ea typeface="ＭＳ Ｐゴシック" charset="0"/>
              </a:rPr>
              <a:t>Kropp</a:t>
            </a:r>
            <a:r>
              <a:rPr lang="en-US" sz="1000" dirty="0" smtClean="0">
                <a:ea typeface="ＭＳ Ｐゴシック" charset="0"/>
              </a:rPr>
              <a:t>, </a:t>
            </a:r>
            <a:r>
              <a:rPr lang="en-US" sz="1000" dirty="0" err="1" smtClean="0">
                <a:ea typeface="ＭＳ Ｐゴシック" charset="0"/>
              </a:rPr>
              <a:t>kunskap</a:t>
            </a:r>
            <a:r>
              <a:rPr lang="en-US" sz="1000" dirty="0" smtClean="0">
                <a:ea typeface="ＭＳ Ｐゴシック" charset="0"/>
              </a:rPr>
              <a:t> &amp; </a:t>
            </a:r>
            <a:r>
              <a:rPr lang="en-US" sz="1000" dirty="0" err="1" smtClean="0">
                <a:ea typeface="ＭＳ Ｐゴシック" charset="0"/>
              </a:rPr>
              <a:t>självuppfattning</a:t>
            </a:r>
            <a:r>
              <a:rPr lang="en-US" sz="1000" dirty="0" smtClean="0">
                <a:ea typeface="ＭＳ Ｐゴシック" charset="0"/>
              </a:rPr>
              <a:t>, Liber </a:t>
            </a:r>
            <a:r>
              <a:rPr lang="en-US" sz="1000" dirty="0" err="1" smtClean="0">
                <a:ea typeface="ＭＳ Ｐゴシック" charset="0"/>
              </a:rPr>
              <a:t>utbildning</a:t>
            </a:r>
            <a:endParaRPr lang="en-US" sz="1000" dirty="0" smtClean="0">
              <a:ea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sz="1000" dirty="0" err="1"/>
              <a:t>Ehn</a:t>
            </a:r>
            <a:r>
              <a:rPr lang="en-US" sz="1000" dirty="0"/>
              <a:t>, Billy &amp; </a:t>
            </a:r>
            <a:r>
              <a:rPr lang="en-US" sz="1000" dirty="0" err="1"/>
              <a:t>Löfgren</a:t>
            </a:r>
            <a:r>
              <a:rPr lang="en-US" sz="1000" dirty="0"/>
              <a:t>, </a:t>
            </a:r>
            <a:r>
              <a:rPr lang="en-US" sz="1000" dirty="0" err="1"/>
              <a:t>Orvar</a:t>
            </a:r>
            <a:r>
              <a:rPr lang="en-US" sz="1000" dirty="0"/>
              <a:t>. (1982). </a:t>
            </a:r>
            <a:r>
              <a:rPr lang="en-US" sz="1000" i="1" dirty="0" err="1"/>
              <a:t>Kulturanalys</a:t>
            </a:r>
            <a:r>
              <a:rPr lang="en-US" sz="1000" i="1" dirty="0"/>
              <a:t>,</a:t>
            </a:r>
            <a:r>
              <a:rPr lang="en-US" sz="1000" dirty="0"/>
              <a:t> Stockholm: </a:t>
            </a:r>
            <a:r>
              <a:rPr lang="en-US" sz="1000" dirty="0" err="1"/>
              <a:t>LiberFörlag</a:t>
            </a:r>
            <a:r>
              <a:rPr lang="en-US" sz="1000" dirty="0"/>
              <a:t>.</a:t>
            </a:r>
          </a:p>
          <a:p>
            <a:pPr>
              <a:buFont typeface="Arial"/>
              <a:buChar char="•"/>
            </a:pPr>
            <a:r>
              <a:rPr lang="en-US" sz="1000" dirty="0" smtClean="0">
                <a:ea typeface="ＭＳ Ｐゴシック" charset="0"/>
              </a:rPr>
              <a:t> </a:t>
            </a:r>
            <a:r>
              <a:rPr lang="en-US" sz="1000" dirty="0"/>
              <a:t>Ely, Margot (1991</a:t>
            </a:r>
            <a:r>
              <a:rPr lang="en-US" sz="1000" i="1" dirty="0"/>
              <a:t>). </a:t>
            </a:r>
            <a:r>
              <a:rPr lang="en-US" sz="1000" i="1" dirty="0" err="1"/>
              <a:t>Kvalitativ</a:t>
            </a:r>
            <a:r>
              <a:rPr lang="en-US" sz="1000" i="1" dirty="0"/>
              <a:t> </a:t>
            </a:r>
            <a:r>
              <a:rPr lang="en-US" sz="1000" i="1" dirty="0" err="1"/>
              <a:t>forskningsmetodik</a:t>
            </a:r>
            <a:r>
              <a:rPr lang="en-US" sz="1000" i="1" dirty="0"/>
              <a:t> </a:t>
            </a:r>
            <a:r>
              <a:rPr lang="en-US" sz="1000" i="1" dirty="0" err="1"/>
              <a:t>i</a:t>
            </a:r>
            <a:r>
              <a:rPr lang="en-US" sz="1000" i="1" dirty="0"/>
              <a:t> </a:t>
            </a:r>
            <a:r>
              <a:rPr lang="en-US" sz="1000" i="1" dirty="0" err="1"/>
              <a:t>praktiken</a:t>
            </a:r>
            <a:r>
              <a:rPr lang="en-US" sz="1000" i="1" dirty="0"/>
              <a:t> – </a:t>
            </a:r>
            <a:r>
              <a:rPr lang="en-US" sz="1000" i="1" dirty="0" err="1"/>
              <a:t>cirklar</a:t>
            </a:r>
            <a:r>
              <a:rPr lang="en-US" sz="1000" i="1" dirty="0"/>
              <a:t> </a:t>
            </a:r>
            <a:r>
              <a:rPr lang="en-US" sz="1000" i="1" dirty="0" err="1"/>
              <a:t>inom</a:t>
            </a:r>
            <a:r>
              <a:rPr lang="en-US" sz="1000" i="1" dirty="0"/>
              <a:t> </a:t>
            </a:r>
            <a:r>
              <a:rPr lang="en-US" sz="1000" i="1" dirty="0" err="1"/>
              <a:t>cirklar</a:t>
            </a:r>
            <a:r>
              <a:rPr lang="en-US" sz="1000" dirty="0"/>
              <a:t>, Lund: </a:t>
            </a:r>
            <a:r>
              <a:rPr lang="en-US" sz="1000" dirty="0" err="1" smtClean="0"/>
              <a:t>Studentlitteratur</a:t>
            </a:r>
            <a:endParaRPr lang="en-US" sz="1000" dirty="0" smtClean="0">
              <a:ea typeface="ＭＳ Ｐゴシック" charset="0"/>
            </a:endParaRPr>
          </a:p>
          <a:p>
            <a:pPr>
              <a:buFont typeface="Arial"/>
              <a:buChar char="•"/>
            </a:pPr>
            <a:r>
              <a:rPr lang="en-US" sz="1000" dirty="0" smtClean="0">
                <a:ea typeface="ＭＳ Ｐゴシック" charset="0"/>
              </a:rPr>
              <a:t>Gallagher</a:t>
            </a:r>
            <a:r>
              <a:rPr lang="en-US" sz="1000" dirty="0">
                <a:ea typeface="ＭＳ Ｐゴシック" charset="0"/>
              </a:rPr>
              <a:t>, Shaun and </a:t>
            </a:r>
            <a:r>
              <a:rPr lang="en-US" sz="1000" dirty="0" err="1">
                <a:ea typeface="ＭＳ Ｐゴシック" charset="0"/>
              </a:rPr>
              <a:t>Zahavi</a:t>
            </a:r>
            <a:r>
              <a:rPr lang="en-US" sz="1000" dirty="0">
                <a:ea typeface="ＭＳ Ｐゴシック" charset="0"/>
              </a:rPr>
              <a:t>, Dan (2008). </a:t>
            </a:r>
            <a:r>
              <a:rPr lang="en-US" sz="1000" i="1" dirty="0">
                <a:ea typeface="ＭＳ Ｐゴシック" charset="0"/>
              </a:rPr>
              <a:t>The Phenomenological mind – an introduction to the philosophy of mind and cognitive science</a:t>
            </a:r>
            <a:r>
              <a:rPr lang="en-US" sz="1000" dirty="0">
                <a:ea typeface="ＭＳ Ｐゴシック" charset="0"/>
              </a:rPr>
              <a:t>. London: </a:t>
            </a:r>
            <a:r>
              <a:rPr lang="en-US" sz="1000" dirty="0" err="1">
                <a:ea typeface="ＭＳ Ｐゴシック" charset="0"/>
              </a:rPr>
              <a:t>Routledge</a:t>
            </a:r>
            <a:r>
              <a:rPr lang="en-US" sz="1000" dirty="0">
                <a:ea typeface="ＭＳ Ｐゴシック" charset="0"/>
              </a:rPr>
              <a:t>. </a:t>
            </a:r>
            <a:r>
              <a:rPr lang="en-US" sz="1000" dirty="0" err="1">
                <a:ea typeface="ＭＳ Ｐゴシック" charset="0"/>
              </a:rPr>
              <a:t>Kapitel</a:t>
            </a:r>
            <a:r>
              <a:rPr lang="en-US" sz="1000" dirty="0">
                <a:ea typeface="ＭＳ Ｐゴシック" charset="0"/>
              </a:rPr>
              <a:t> 7: The embodied mind, p. 129-</a:t>
            </a:r>
            <a:r>
              <a:rPr lang="en-US" sz="1000" dirty="0" smtClean="0">
                <a:ea typeface="ＭＳ Ｐゴシック" charset="0"/>
              </a:rPr>
              <a:t>151</a:t>
            </a:r>
          </a:p>
          <a:p>
            <a:pPr>
              <a:buFont typeface="Arial"/>
              <a:buChar char="•"/>
            </a:pPr>
            <a:r>
              <a:rPr lang="en-US" sz="1000" dirty="0" err="1"/>
              <a:t>Gass</a:t>
            </a:r>
            <a:r>
              <a:rPr lang="en-US" sz="1000" dirty="0"/>
              <a:t>, Susan M &amp; Mackey, Alison (2009). </a:t>
            </a:r>
            <a:r>
              <a:rPr lang="en-US" sz="1000" i="1" dirty="0" err="1"/>
              <a:t>Stimulatde</a:t>
            </a:r>
            <a:r>
              <a:rPr lang="en-US" sz="1000" i="1" dirty="0"/>
              <a:t> recall methodology in second language research</a:t>
            </a:r>
            <a:r>
              <a:rPr lang="en-US" sz="1000" dirty="0"/>
              <a:t>, Oxon: </a:t>
            </a:r>
            <a:r>
              <a:rPr lang="en-US" sz="1000" dirty="0" err="1" smtClean="0"/>
              <a:t>Routledge</a:t>
            </a:r>
            <a:endParaRPr lang="sv-SE" sz="1000" dirty="0" smtClean="0"/>
          </a:p>
          <a:p>
            <a:pPr>
              <a:buFont typeface="Arial"/>
              <a:buChar char="•"/>
            </a:pPr>
            <a:r>
              <a:rPr lang="sv-SE" sz="1000" dirty="0" smtClean="0"/>
              <a:t>Gustavson</a:t>
            </a:r>
            <a:r>
              <a:rPr lang="sv-SE" sz="1000" dirty="0"/>
              <a:t>, Bernt (2000). </a:t>
            </a:r>
            <a:r>
              <a:rPr lang="sv-SE" sz="1000" i="1" dirty="0"/>
              <a:t>Kunskapsfilosofi. Tre kunskapsformer i historisk belysning, </a:t>
            </a:r>
            <a:r>
              <a:rPr lang="sv-SE" sz="1000" dirty="0" smtClean="0"/>
              <a:t>WW</a:t>
            </a:r>
          </a:p>
          <a:p>
            <a:pPr>
              <a:buFont typeface="Arial"/>
              <a:buChar char="•"/>
            </a:pPr>
            <a:r>
              <a:rPr lang="sv-SE" sz="1000" dirty="0"/>
              <a:t>Heidegger, Martin (1927/1982). </a:t>
            </a:r>
            <a:r>
              <a:rPr lang="sv-SE" sz="1000" i="1" dirty="0"/>
              <a:t>The Basic Problems </a:t>
            </a:r>
            <a:r>
              <a:rPr lang="sv-SE" sz="1000" i="1" dirty="0" err="1"/>
              <a:t>of</a:t>
            </a:r>
            <a:r>
              <a:rPr lang="sv-SE" sz="1000" i="1" dirty="0"/>
              <a:t> </a:t>
            </a:r>
            <a:r>
              <a:rPr lang="sv-SE" sz="1000" i="1" dirty="0" err="1"/>
              <a:t>Phenomenology</a:t>
            </a:r>
            <a:r>
              <a:rPr lang="sv-SE" sz="1000" dirty="0"/>
              <a:t>, Bloomington: Indiana University </a:t>
            </a:r>
            <a:r>
              <a:rPr lang="sv-SE" sz="1000" dirty="0" smtClean="0"/>
              <a:t>Press</a:t>
            </a:r>
          </a:p>
          <a:p>
            <a:pPr>
              <a:buFont typeface="Arial"/>
              <a:buChar char="•"/>
            </a:pPr>
            <a:r>
              <a:rPr lang="sv-SE" sz="1000" dirty="0" err="1"/>
              <a:t>Klingfors</a:t>
            </a:r>
            <a:r>
              <a:rPr lang="sv-SE" sz="1000" dirty="0"/>
              <a:t>, Gunno. (2003). </a:t>
            </a:r>
            <a:r>
              <a:rPr lang="sv-SE" sz="1000" i="1" dirty="0" err="1"/>
              <a:t>Retro.nu</a:t>
            </a:r>
            <a:r>
              <a:rPr lang="sv-SE" sz="1000" i="1" dirty="0"/>
              <a:t>, Nya perspektiv på musikens historia</a:t>
            </a:r>
            <a:r>
              <a:rPr lang="sv-SE" sz="1000" dirty="0"/>
              <a:t>, Stockholm: Liber</a:t>
            </a:r>
            <a:r>
              <a:rPr lang="sv-SE" sz="1000" dirty="0" smtClean="0"/>
              <a:t>.</a:t>
            </a:r>
            <a:endParaRPr lang="sv-SE" sz="1000" dirty="0"/>
          </a:p>
          <a:p>
            <a:pPr>
              <a:buFont typeface="Arial"/>
              <a:buChar char="•"/>
            </a:pPr>
            <a:r>
              <a:rPr lang="sv-SE" sz="1000" dirty="0"/>
              <a:t>Larsson Håkan &amp; </a:t>
            </a:r>
            <a:r>
              <a:rPr lang="sv-SE" sz="1000" dirty="0" err="1"/>
              <a:t>Fagrell</a:t>
            </a:r>
            <a:r>
              <a:rPr lang="sv-SE" sz="1000" dirty="0"/>
              <a:t>, Birgitta (2010). </a:t>
            </a:r>
            <a:r>
              <a:rPr lang="sv-SE" sz="1000" i="1" dirty="0"/>
              <a:t>Föreställningar om kroppen – kropp och kroppslighet i pedagogisk praktik och teori, </a:t>
            </a:r>
            <a:r>
              <a:rPr lang="sv-SE" sz="1000" dirty="0" smtClean="0"/>
              <a:t>Liber</a:t>
            </a:r>
          </a:p>
          <a:p>
            <a:pPr>
              <a:buFont typeface="Arial"/>
              <a:buChar char="•"/>
            </a:pPr>
            <a:r>
              <a:rPr lang="sv-SE" sz="1000" dirty="0" err="1"/>
              <a:t>Merleau-Ponty</a:t>
            </a:r>
            <a:r>
              <a:rPr lang="sv-SE" sz="1000" dirty="0"/>
              <a:t>, Maurice (1945/2002). </a:t>
            </a:r>
            <a:r>
              <a:rPr lang="sv-SE" sz="1000" i="1" dirty="0" err="1"/>
              <a:t>Phenomenology</a:t>
            </a:r>
            <a:r>
              <a:rPr lang="sv-SE" sz="1000" i="1" dirty="0"/>
              <a:t> </a:t>
            </a:r>
            <a:r>
              <a:rPr lang="sv-SE" sz="1000" i="1" dirty="0" err="1"/>
              <a:t>of</a:t>
            </a:r>
            <a:r>
              <a:rPr lang="sv-SE" sz="1000" i="1" dirty="0"/>
              <a:t> Perception,</a:t>
            </a:r>
            <a:r>
              <a:rPr lang="sv-SE" sz="1000" dirty="0"/>
              <a:t> London: Routledge </a:t>
            </a:r>
          </a:p>
          <a:p>
            <a:pPr>
              <a:buFont typeface="Arial"/>
              <a:buChar char="•"/>
            </a:pPr>
            <a:r>
              <a:rPr lang="sv-SE" sz="1000" dirty="0" err="1"/>
              <a:t>Merleau-Ponty</a:t>
            </a:r>
            <a:r>
              <a:rPr lang="sv-SE" sz="1000" dirty="0"/>
              <a:t>, Maurice (1945/1997). </a:t>
            </a:r>
            <a:r>
              <a:rPr lang="sv-SE" sz="1000" i="1" dirty="0"/>
              <a:t>Kroppens fenomenologi,</a:t>
            </a:r>
            <a:r>
              <a:rPr lang="sv-SE" sz="1000" dirty="0"/>
              <a:t> Göteborg: Daidalos</a:t>
            </a:r>
          </a:p>
          <a:p>
            <a:pPr>
              <a:buFont typeface="Arial"/>
              <a:buChar char="•"/>
            </a:pPr>
            <a:r>
              <a:rPr lang="sv-SE" sz="1000" dirty="0" err="1"/>
              <a:t>Merleau-Ponty</a:t>
            </a:r>
            <a:r>
              <a:rPr lang="sv-SE" sz="1000" dirty="0"/>
              <a:t>, Maurice (1964/1968). </a:t>
            </a:r>
            <a:r>
              <a:rPr lang="sv-SE" sz="1000" i="1" dirty="0"/>
              <a:t>The </a:t>
            </a:r>
            <a:r>
              <a:rPr lang="sv-SE" sz="1000" i="1" dirty="0" err="1"/>
              <a:t>Visible</a:t>
            </a:r>
            <a:r>
              <a:rPr lang="sv-SE" sz="1000" i="1" dirty="0"/>
              <a:t> and the </a:t>
            </a:r>
            <a:r>
              <a:rPr lang="sv-SE" sz="1000" i="1" dirty="0" err="1"/>
              <a:t>Invisible</a:t>
            </a:r>
            <a:r>
              <a:rPr lang="sv-SE" sz="1000" dirty="0"/>
              <a:t>, </a:t>
            </a:r>
            <a:r>
              <a:rPr lang="sv-SE" sz="1000" dirty="0" err="1"/>
              <a:t>Evanstone</a:t>
            </a:r>
            <a:r>
              <a:rPr lang="sv-SE" sz="1000" dirty="0"/>
              <a:t>: </a:t>
            </a:r>
            <a:r>
              <a:rPr lang="sv-SE" sz="1000" dirty="0" err="1"/>
              <a:t>Nortwestern</a:t>
            </a:r>
            <a:r>
              <a:rPr lang="sv-SE" sz="1000" dirty="0"/>
              <a:t> University Press</a:t>
            </a:r>
          </a:p>
          <a:p>
            <a:pPr>
              <a:buFont typeface="Arial"/>
              <a:buChar char="•"/>
            </a:pPr>
            <a:r>
              <a:rPr lang="sv-SE" sz="1000" dirty="0" err="1"/>
              <a:t>Merleau-Ponty</a:t>
            </a:r>
            <a:r>
              <a:rPr lang="sv-SE" sz="1000" dirty="0"/>
              <a:t>, Maurice (2003/2010). </a:t>
            </a:r>
            <a:r>
              <a:rPr lang="sv-SE" sz="1000" i="1" dirty="0"/>
              <a:t>Institution and </a:t>
            </a:r>
            <a:r>
              <a:rPr lang="sv-SE" sz="1000" i="1" dirty="0" err="1"/>
              <a:t>Passivity</a:t>
            </a:r>
            <a:r>
              <a:rPr lang="sv-SE" sz="1000" i="1" dirty="0"/>
              <a:t>. Courses Notes from the </a:t>
            </a:r>
            <a:r>
              <a:rPr lang="sv-SE" sz="1000" i="1" dirty="0" err="1"/>
              <a:t>Collége</a:t>
            </a:r>
            <a:r>
              <a:rPr lang="sv-SE" sz="1000" i="1" dirty="0"/>
              <a:t> de </a:t>
            </a:r>
            <a:r>
              <a:rPr lang="sv-SE" sz="1000" i="1" dirty="0" err="1"/>
              <a:t>France</a:t>
            </a:r>
            <a:r>
              <a:rPr lang="sv-SE" sz="1000" i="1" dirty="0"/>
              <a:t> (1954-1955</a:t>
            </a:r>
            <a:r>
              <a:rPr lang="sv-SE" sz="1000" dirty="0"/>
              <a:t>), </a:t>
            </a:r>
            <a:r>
              <a:rPr lang="sv-SE" sz="1000" dirty="0" err="1"/>
              <a:t>Evanstone</a:t>
            </a:r>
            <a:r>
              <a:rPr lang="sv-SE" sz="1000" dirty="0"/>
              <a:t>: </a:t>
            </a:r>
            <a:r>
              <a:rPr lang="sv-SE" sz="1000" dirty="0" err="1"/>
              <a:t>Nortwestern</a:t>
            </a:r>
            <a:r>
              <a:rPr lang="sv-SE" sz="1000" dirty="0"/>
              <a:t> University Press</a:t>
            </a:r>
          </a:p>
          <a:p>
            <a:pPr>
              <a:buFont typeface="Arial"/>
              <a:buChar char="•"/>
            </a:pPr>
            <a:r>
              <a:rPr lang="sv-SE" sz="1000" dirty="0" err="1"/>
              <a:t>Merleau-Ponty</a:t>
            </a:r>
            <a:r>
              <a:rPr lang="sv-SE" sz="1000" dirty="0"/>
              <a:t>, Maurice (2004). </a:t>
            </a:r>
            <a:r>
              <a:rPr lang="sv-SE" sz="1000" i="1" dirty="0"/>
              <a:t>Lovtal till filosofin: essäer i urval</a:t>
            </a:r>
            <a:r>
              <a:rPr lang="sv-SE" sz="1000" dirty="0"/>
              <a:t>, Eslöv: Brutus Östlings bokförlag, Symposium </a:t>
            </a:r>
            <a:endParaRPr lang="sv-SE" sz="1000" dirty="0" smtClean="0"/>
          </a:p>
          <a:p>
            <a:pPr>
              <a:buFont typeface="Arial"/>
              <a:buChar char="•"/>
            </a:pPr>
            <a:r>
              <a:rPr lang="sv-SE" sz="1000" dirty="0"/>
              <a:t>Nielsen, </a:t>
            </a:r>
            <a:r>
              <a:rPr lang="sv-SE" sz="1000" dirty="0" err="1"/>
              <a:t>Frede</a:t>
            </a:r>
            <a:r>
              <a:rPr lang="sv-SE" sz="1000" dirty="0"/>
              <a:t> V (2010). </a:t>
            </a:r>
            <a:r>
              <a:rPr lang="sv-SE" sz="1000" i="1" dirty="0"/>
              <a:t>Almen musikdidaktik</a:t>
            </a:r>
            <a:r>
              <a:rPr lang="sv-SE" sz="1000" dirty="0"/>
              <a:t>, </a:t>
            </a:r>
            <a:r>
              <a:rPr lang="sv-SE" sz="1000" dirty="0" err="1"/>
              <a:t>Københamn</a:t>
            </a:r>
            <a:r>
              <a:rPr lang="sv-SE" sz="1000" dirty="0"/>
              <a:t>: Akademisk </a:t>
            </a:r>
            <a:r>
              <a:rPr lang="sv-SE" sz="1000" dirty="0" err="1" smtClean="0"/>
              <a:t>forlag</a:t>
            </a:r>
            <a:endParaRPr lang="sv-SE" sz="1000" dirty="0"/>
          </a:p>
          <a:p>
            <a:pPr>
              <a:buFont typeface="Arial"/>
              <a:buChar char="•"/>
            </a:pPr>
            <a:r>
              <a:rPr lang="sv-SE" sz="1000" dirty="0" smtClean="0"/>
              <a:t>Molander</a:t>
            </a:r>
            <a:r>
              <a:rPr lang="sv-SE" sz="1000" dirty="0"/>
              <a:t>, Bengt (1996). </a:t>
            </a:r>
            <a:r>
              <a:rPr lang="sv-SE" sz="1000" i="1" dirty="0"/>
              <a:t>Kunskap i handling</a:t>
            </a:r>
            <a:r>
              <a:rPr lang="sv-SE" sz="1000" dirty="0"/>
              <a:t>, </a:t>
            </a:r>
            <a:r>
              <a:rPr lang="sv-SE" sz="1000" dirty="0" smtClean="0"/>
              <a:t>Daidalos</a:t>
            </a:r>
          </a:p>
          <a:p>
            <a:pPr>
              <a:buFont typeface="Arial"/>
              <a:buChar char="•"/>
            </a:pPr>
            <a:r>
              <a:rPr lang="sv-SE" sz="1000" dirty="0" err="1"/>
              <a:t>Ricoeur</a:t>
            </a:r>
            <a:r>
              <a:rPr lang="sv-SE" sz="1000" dirty="0"/>
              <a:t>, Paul (1993). </a:t>
            </a:r>
            <a:r>
              <a:rPr lang="sv-SE" sz="1000" i="1" dirty="0"/>
              <a:t>Från text till handling</a:t>
            </a:r>
            <a:r>
              <a:rPr lang="sv-SE" sz="1000" dirty="0"/>
              <a:t>, Stockholm: Brutus Östlings </a:t>
            </a:r>
            <a:r>
              <a:rPr lang="sv-SE" sz="1000" dirty="0" smtClean="0"/>
              <a:t>Bokförlag</a:t>
            </a:r>
          </a:p>
          <a:p>
            <a:r>
              <a:rPr lang="sv-SE" sz="1000" dirty="0" err="1"/>
              <a:t>Rønholt</a:t>
            </a:r>
            <a:r>
              <a:rPr lang="sv-SE" sz="1000" dirty="0"/>
              <a:t>, Helle (2003). Didaktiska irritationer. I: </a:t>
            </a:r>
            <a:r>
              <a:rPr lang="sv-SE" sz="1000" dirty="0" err="1"/>
              <a:t>Rønholt</a:t>
            </a:r>
            <a:r>
              <a:rPr lang="sv-SE" sz="1000" dirty="0"/>
              <a:t>, Helle; </a:t>
            </a:r>
            <a:r>
              <a:rPr lang="sv-SE" sz="1000" dirty="0" err="1"/>
              <a:t>Holgersen</a:t>
            </a:r>
            <a:r>
              <a:rPr lang="sv-SE" sz="1000" dirty="0"/>
              <a:t>, Sven-Erik; Fink-Jensen, Kirsten &amp; Nielsen, Anne Maj (2003). </a:t>
            </a:r>
            <a:r>
              <a:rPr lang="sv-SE" sz="1000" i="1" dirty="0"/>
              <a:t>Video i </a:t>
            </a:r>
            <a:r>
              <a:rPr lang="sv-SE" sz="1000" i="1" dirty="0" err="1"/>
              <a:t>pædagigisk</a:t>
            </a:r>
            <a:r>
              <a:rPr lang="sv-SE" sz="1000" i="1" dirty="0"/>
              <a:t> forskning – </a:t>
            </a:r>
            <a:r>
              <a:rPr lang="sv-SE" sz="1000" i="1" dirty="0" err="1"/>
              <a:t>krop</a:t>
            </a:r>
            <a:r>
              <a:rPr lang="sv-SE" sz="1000" i="1" dirty="0"/>
              <a:t> </a:t>
            </a:r>
            <a:r>
              <a:rPr lang="sv-SE" sz="1000" i="1" dirty="0" err="1"/>
              <a:t>og</a:t>
            </a:r>
            <a:r>
              <a:rPr lang="sv-SE" sz="1000" i="1" dirty="0"/>
              <a:t> </a:t>
            </a:r>
            <a:r>
              <a:rPr lang="sv-SE" sz="1000" i="1" dirty="0" err="1"/>
              <a:t>udtryk</a:t>
            </a:r>
            <a:r>
              <a:rPr lang="sv-SE" sz="1000" i="1" dirty="0"/>
              <a:t> i </a:t>
            </a:r>
            <a:r>
              <a:rPr lang="sv-SE" sz="1000" i="1" dirty="0" err="1"/>
              <a:t>bevæegelse</a:t>
            </a:r>
            <a:r>
              <a:rPr lang="sv-SE" sz="1000" i="1" dirty="0"/>
              <a:t>,</a:t>
            </a:r>
            <a:r>
              <a:rPr lang="sv-SE" sz="1000" dirty="0"/>
              <a:t> </a:t>
            </a:r>
            <a:r>
              <a:rPr lang="sv-SE" sz="1000" dirty="0" err="1"/>
              <a:t>Forlaget</a:t>
            </a:r>
            <a:r>
              <a:rPr lang="sv-SE" sz="1000" dirty="0"/>
              <a:t> </a:t>
            </a:r>
            <a:r>
              <a:rPr lang="sv-SE" sz="1000" dirty="0" err="1"/>
              <a:t>Hovedland</a:t>
            </a:r>
            <a:r>
              <a:rPr lang="sv-SE" sz="1000" dirty="0"/>
              <a:t>, Institut for </a:t>
            </a:r>
            <a:r>
              <a:rPr lang="sv-SE" sz="1000" dirty="0" err="1"/>
              <a:t>Idræt</a:t>
            </a:r>
            <a:r>
              <a:rPr lang="sv-SE" sz="1000" dirty="0"/>
              <a:t>, Københavns </a:t>
            </a:r>
            <a:r>
              <a:rPr lang="sv-SE" sz="1000" dirty="0" smtClean="0"/>
              <a:t>Universitet</a:t>
            </a:r>
            <a:endParaRPr lang="sv-SE" sz="1000" dirty="0"/>
          </a:p>
          <a:p>
            <a:pPr marL="171450" indent="-171450">
              <a:buFont typeface="Arial"/>
              <a:buChar char="•"/>
            </a:pPr>
            <a:r>
              <a:rPr lang="en-US" sz="1000" dirty="0" err="1">
                <a:ea typeface="ＭＳ Ｐゴシック" charset="0"/>
              </a:rPr>
              <a:t>Thøgersen</a:t>
            </a:r>
            <a:r>
              <a:rPr lang="en-US" sz="1000" dirty="0">
                <a:ea typeface="ＭＳ Ｐゴシック" charset="0"/>
              </a:rPr>
              <a:t>, Ulla (2004/2010). </a:t>
            </a:r>
            <a:r>
              <a:rPr lang="en-US" sz="1000" i="1" dirty="0" err="1">
                <a:ea typeface="ＭＳ Ｐゴシック" charset="0"/>
              </a:rPr>
              <a:t>Krop</a:t>
            </a:r>
            <a:r>
              <a:rPr lang="en-US" sz="1000" i="1" dirty="0">
                <a:ea typeface="ＭＳ Ｐゴシック" charset="0"/>
              </a:rPr>
              <a:t> </a:t>
            </a:r>
            <a:r>
              <a:rPr lang="en-US" sz="1000" i="1" dirty="0" err="1">
                <a:ea typeface="ＭＳ Ｐゴシック" charset="0"/>
              </a:rPr>
              <a:t>og</a:t>
            </a:r>
            <a:r>
              <a:rPr lang="en-US" sz="1000" i="1" dirty="0">
                <a:ea typeface="ＭＳ Ｐゴシック" charset="0"/>
              </a:rPr>
              <a:t> </a:t>
            </a:r>
            <a:r>
              <a:rPr lang="en-US" sz="1000" i="1" dirty="0" err="1">
                <a:ea typeface="ＭＳ Ｐゴシック" charset="0"/>
              </a:rPr>
              <a:t>fænomenologi</a:t>
            </a:r>
            <a:r>
              <a:rPr lang="en-US" sz="1000" i="1" dirty="0">
                <a:ea typeface="ＭＳ Ｐゴシック" charset="0"/>
              </a:rPr>
              <a:t>. En introduction </a:t>
            </a:r>
            <a:r>
              <a:rPr lang="en-US" sz="1000" i="1" dirty="0" err="1">
                <a:ea typeface="ＭＳ Ｐゴシック" charset="0"/>
              </a:rPr>
              <a:t>til</a:t>
            </a:r>
            <a:r>
              <a:rPr lang="en-US" sz="1000" i="1" dirty="0">
                <a:ea typeface="ＭＳ Ｐゴシック" charset="0"/>
              </a:rPr>
              <a:t> Maurice </a:t>
            </a:r>
            <a:r>
              <a:rPr lang="en-US" sz="1000" i="1" dirty="0" err="1">
                <a:ea typeface="ＭＳ Ｐゴシック" charset="0"/>
              </a:rPr>
              <a:t>Merleau-Pontys</a:t>
            </a:r>
            <a:r>
              <a:rPr lang="en-US" sz="1000" i="1" dirty="0">
                <a:ea typeface="ＭＳ Ｐゴシック" charset="0"/>
              </a:rPr>
              <a:t> </a:t>
            </a:r>
            <a:r>
              <a:rPr lang="en-US" sz="1000" i="1" dirty="0" err="1">
                <a:ea typeface="ＭＳ Ｐゴシック" charset="0"/>
              </a:rPr>
              <a:t>filosofi</a:t>
            </a:r>
            <a:r>
              <a:rPr lang="en-US" sz="1000" dirty="0">
                <a:ea typeface="ＭＳ Ｐゴシック" charset="0"/>
              </a:rPr>
              <a:t>, Denmark: </a:t>
            </a:r>
            <a:r>
              <a:rPr lang="en-US" sz="1000" dirty="0" smtClean="0">
                <a:ea typeface="ＭＳ Ｐゴシック" charset="0"/>
              </a:rPr>
              <a:t>Academia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err="1"/>
              <a:t>Wibeck</a:t>
            </a:r>
            <a:r>
              <a:rPr lang="en-US" sz="1000" dirty="0"/>
              <a:t>, Victoria. (2000).</a:t>
            </a:r>
            <a:r>
              <a:rPr lang="en-US" sz="1000" i="1" dirty="0"/>
              <a:t> </a:t>
            </a:r>
            <a:r>
              <a:rPr lang="en-US" sz="1000" i="1" dirty="0" err="1"/>
              <a:t>Fokusgrupper</a:t>
            </a:r>
            <a:r>
              <a:rPr lang="en-US" sz="1000" i="1" dirty="0"/>
              <a:t>. Om </a:t>
            </a:r>
            <a:r>
              <a:rPr lang="en-US" sz="1000" i="1" dirty="0" err="1"/>
              <a:t>fokuserade</a:t>
            </a:r>
            <a:r>
              <a:rPr lang="en-US" sz="1000" i="1" dirty="0"/>
              <a:t> </a:t>
            </a:r>
            <a:r>
              <a:rPr lang="en-US" sz="1000" i="1" dirty="0" err="1"/>
              <a:t>gruppintervjuer</a:t>
            </a:r>
            <a:r>
              <a:rPr lang="en-US" sz="1000" i="1" dirty="0"/>
              <a:t> </a:t>
            </a:r>
            <a:r>
              <a:rPr lang="en-US" sz="1000" i="1" dirty="0" err="1"/>
              <a:t>som</a:t>
            </a:r>
            <a:r>
              <a:rPr lang="en-US" sz="1000" i="1" dirty="0"/>
              <a:t> </a:t>
            </a:r>
            <a:r>
              <a:rPr lang="en-US" sz="1000" i="1" dirty="0" err="1"/>
              <a:t>undersökningsmetod</a:t>
            </a:r>
            <a:r>
              <a:rPr lang="en-US" sz="1000" i="1" dirty="0"/>
              <a:t>,</a:t>
            </a:r>
            <a:r>
              <a:rPr lang="en-US" sz="1000" dirty="0"/>
              <a:t> Lund: </a:t>
            </a:r>
            <a:r>
              <a:rPr lang="en-US" sz="1000" dirty="0" err="1"/>
              <a:t>Studentlitteratur</a:t>
            </a:r>
            <a:r>
              <a:rPr lang="en-US" sz="1000" dirty="0" smtClean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err="1"/>
              <a:t>Ödman</a:t>
            </a:r>
            <a:r>
              <a:rPr lang="en-US" sz="1000" dirty="0"/>
              <a:t>, Per-Johan (2007). </a:t>
            </a:r>
            <a:r>
              <a:rPr lang="en-US" sz="1000" i="1" dirty="0" err="1"/>
              <a:t>Tolkning</a:t>
            </a:r>
            <a:r>
              <a:rPr lang="en-US" sz="1000" i="1" dirty="0"/>
              <a:t>, </a:t>
            </a:r>
            <a:r>
              <a:rPr lang="en-US" sz="1000" i="1" dirty="0" err="1"/>
              <a:t>förståelse</a:t>
            </a:r>
            <a:r>
              <a:rPr lang="en-US" sz="1000" i="1" dirty="0"/>
              <a:t>, </a:t>
            </a:r>
            <a:r>
              <a:rPr lang="en-US" sz="1000" i="1" dirty="0" err="1"/>
              <a:t>vetande</a:t>
            </a:r>
            <a:r>
              <a:rPr lang="en-US" sz="1000" dirty="0"/>
              <a:t>. </a:t>
            </a:r>
            <a:r>
              <a:rPr lang="en-US" sz="1000" i="1" dirty="0" err="1"/>
              <a:t>Hermeneutik</a:t>
            </a:r>
            <a:r>
              <a:rPr lang="en-US" sz="1000" i="1" dirty="0"/>
              <a:t> </a:t>
            </a:r>
            <a:r>
              <a:rPr lang="en-US" sz="1000" i="1" dirty="0" err="1"/>
              <a:t>i</a:t>
            </a:r>
            <a:r>
              <a:rPr lang="en-US" sz="1000" i="1" dirty="0"/>
              <a:t> </a:t>
            </a:r>
            <a:r>
              <a:rPr lang="en-US" sz="1000" i="1" dirty="0" err="1"/>
              <a:t>teori</a:t>
            </a:r>
            <a:r>
              <a:rPr lang="en-US" sz="1000" i="1" dirty="0"/>
              <a:t> </a:t>
            </a:r>
            <a:r>
              <a:rPr lang="en-US" sz="1000" i="1" dirty="0" err="1"/>
              <a:t>och</a:t>
            </a:r>
            <a:r>
              <a:rPr lang="en-US" sz="1000" i="1" dirty="0"/>
              <a:t> </a:t>
            </a:r>
            <a:r>
              <a:rPr lang="en-US" sz="1000" i="1" dirty="0" err="1"/>
              <a:t>praktik</a:t>
            </a:r>
            <a:r>
              <a:rPr lang="en-US" sz="1000" dirty="0"/>
              <a:t>, Finland: </a:t>
            </a:r>
            <a:r>
              <a:rPr lang="en-US" sz="1000" dirty="0" err="1"/>
              <a:t>Norstedts</a:t>
            </a:r>
            <a:r>
              <a:rPr lang="en-US" sz="1000" dirty="0"/>
              <a:t> </a:t>
            </a:r>
            <a:r>
              <a:rPr lang="en-US" sz="1000" dirty="0" err="1"/>
              <a:t>Akademiska</a:t>
            </a:r>
            <a:r>
              <a:rPr lang="en-US" sz="1000" dirty="0"/>
              <a:t> </a:t>
            </a:r>
            <a:r>
              <a:rPr lang="en-US" sz="1000" dirty="0" err="1" smtClean="0"/>
              <a:t>Förlag</a:t>
            </a:r>
            <a:endParaRPr lang="en-US" sz="1000" dirty="0" smtClean="0"/>
          </a:p>
          <a:p>
            <a:pPr marL="171450" indent="-171450">
              <a:buFont typeface="Arial"/>
              <a:buChar char="•"/>
            </a:pPr>
            <a:endParaRPr lang="en-US" sz="1000" dirty="0"/>
          </a:p>
          <a:p>
            <a:pPr marL="0" indent="0"/>
            <a:r>
              <a:rPr lang="en-US" sz="1000" b="1" dirty="0" smtClean="0"/>
              <a:t>MUSIK</a:t>
            </a:r>
            <a:r>
              <a:rPr lang="en-US" sz="1000" dirty="0" smtClean="0"/>
              <a:t>:</a:t>
            </a:r>
          </a:p>
          <a:p>
            <a:pPr marL="0" indent="0"/>
            <a:r>
              <a:rPr lang="en-US" sz="1000" dirty="0" smtClean="0"/>
              <a:t>Keith </a:t>
            </a:r>
            <a:r>
              <a:rPr lang="en-US" sz="1000" dirty="0" err="1" smtClean="0"/>
              <a:t>Jarret</a:t>
            </a:r>
            <a:r>
              <a:rPr lang="en-US" sz="1000" dirty="0" smtClean="0"/>
              <a:t>: Köln </a:t>
            </a:r>
            <a:r>
              <a:rPr lang="en-US" sz="1000" dirty="0" err="1" smtClean="0"/>
              <a:t>Consert</a:t>
            </a:r>
            <a:endParaRPr lang="en-US" sz="1000" dirty="0" smtClean="0"/>
          </a:p>
          <a:p>
            <a:pPr marL="0" indent="0"/>
            <a:r>
              <a:rPr lang="en-US" sz="1000" dirty="0" err="1" smtClean="0"/>
              <a:t>Bazae</a:t>
            </a:r>
            <a:r>
              <a:rPr lang="en-US" sz="1000" dirty="0" smtClean="0"/>
              <a:t> </a:t>
            </a:r>
            <a:r>
              <a:rPr lang="en-US" sz="1000" dirty="0" err="1" smtClean="0"/>
              <a:t>Blå</a:t>
            </a:r>
            <a:r>
              <a:rPr lang="en-US" sz="1000" dirty="0" smtClean="0"/>
              <a:t>: Nordic City</a:t>
            </a:r>
          </a:p>
          <a:p>
            <a:pPr marL="0" indent="0"/>
            <a:r>
              <a:rPr lang="en-US" sz="1000" dirty="0" err="1" smtClean="0"/>
              <a:t>Gotan</a:t>
            </a:r>
            <a:r>
              <a:rPr lang="en-US" sz="1000" dirty="0" smtClean="0"/>
              <a:t> Project: El Norte</a:t>
            </a:r>
            <a:endParaRPr lang="en-US" sz="1000" dirty="0"/>
          </a:p>
          <a:p>
            <a:pPr marL="171450" indent="-171450">
              <a:buFont typeface="Arial"/>
              <a:buChar char="•"/>
            </a:pPr>
            <a:endParaRPr lang="en-US" sz="1000" dirty="0"/>
          </a:p>
          <a:p>
            <a:pPr marL="171450" indent="-171450">
              <a:buFont typeface="Arial"/>
              <a:buChar char="•"/>
            </a:pPr>
            <a:endParaRPr lang="en-US" sz="1000" dirty="0" smtClean="0">
              <a:ea typeface="ＭＳ Ｐゴシック" charset="0"/>
            </a:endParaRPr>
          </a:p>
          <a:p>
            <a:pPr marL="171450" indent="-171450">
              <a:buFont typeface="Arial"/>
              <a:buChar char="•"/>
            </a:pPr>
            <a:endParaRPr lang="en-US" sz="1000" dirty="0">
              <a:ea typeface="ＭＳ Ｐゴシック" charset="0"/>
            </a:endParaRP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582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201357"/>
            <a:ext cx="6553200" cy="3290515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4E4A8-F526-9541-94F3-38C74BFDCD2D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28E93E-B4A5-5145-8EF5-1DB0CE4D7FE8}" type="slidenum">
              <a:rPr lang="sv-SE" smtClean="0"/>
              <a:pPr/>
              <a:t>25</a:t>
            </a:fld>
            <a:endParaRPr lang="sv-SE"/>
          </a:p>
        </p:txBody>
      </p:sp>
      <p:pic>
        <p:nvPicPr>
          <p:cNvPr id="6" name="04 Carib's Leap (West End Blue Mix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1197415" y="5607322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Platshållare för datum 3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30296C02-D284-B94B-894A-2BECDBC7EC69}" type="datetime1">
              <a:rPr lang="sv-SE" smtClean="0"/>
              <a:pPr>
                <a:defRPr/>
              </a:pPr>
              <a:t>2015-04-13</a:t>
            </a:fld>
            <a:endParaRPr lang="sv-SE"/>
          </a:p>
        </p:txBody>
      </p:sp>
      <p:sp>
        <p:nvSpPr>
          <p:cNvPr id="8" name="Platshållare för bildnumm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sv-S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B51CBDBE-3EBA-A346-8359-EC5AE70EC129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  <p:sp>
        <p:nvSpPr>
          <p:cNvPr id="9" name="Rubrik 5"/>
          <p:cNvSpPr txBox="1">
            <a:spLocks/>
          </p:cNvSpPr>
          <p:nvPr/>
        </p:nvSpPr>
        <p:spPr bwMode="auto">
          <a:xfrm>
            <a:off x="1792288" y="4542095"/>
            <a:ext cx="5486400" cy="129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lnSpc>
                <a:spcPts val="3438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4A96CD"/>
                </a:solidFill>
                <a:latin typeface="Arial" pitchFamily="34" charset="0"/>
                <a:ea typeface="ＭＳ Ｐゴシック" pitchFamily="68" charset="-128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3438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A96CD"/>
                </a:solidFill>
                <a:latin typeface="Arial" charset="0"/>
                <a:ea typeface="ＭＳ Ｐゴシック" pitchFamily="68" charset="-128"/>
                <a:cs typeface="Arial" charset="0"/>
              </a:defRPr>
            </a:lvl2pPr>
            <a:lvl3pPr algn="l" defTabSz="457200" rtl="0" eaLnBrk="1" fontAlgn="base" hangingPunct="1">
              <a:lnSpc>
                <a:spcPts val="3438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A96CD"/>
                </a:solidFill>
                <a:latin typeface="Arial" charset="0"/>
                <a:ea typeface="ＭＳ Ｐゴシック" pitchFamily="68" charset="-128"/>
                <a:cs typeface="Arial" charset="0"/>
              </a:defRPr>
            </a:lvl3pPr>
            <a:lvl4pPr algn="l" defTabSz="457200" rtl="0" eaLnBrk="1" fontAlgn="base" hangingPunct="1">
              <a:lnSpc>
                <a:spcPts val="3438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A96CD"/>
                </a:solidFill>
                <a:latin typeface="Arial" charset="0"/>
                <a:ea typeface="ＭＳ Ｐゴシック" pitchFamily="68" charset="-128"/>
                <a:cs typeface="Arial" charset="0"/>
              </a:defRPr>
            </a:lvl4pPr>
            <a:lvl5pPr algn="l" defTabSz="457200" rtl="0" eaLnBrk="1" fontAlgn="base" hangingPunct="1">
              <a:lnSpc>
                <a:spcPts val="3438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4A96CD"/>
                </a:solidFill>
                <a:latin typeface="Arial" charset="0"/>
                <a:ea typeface="ＭＳ Ｐゴシック" pitchFamily="68" charset="-128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 Bold" pitchFamily="68" charset="0"/>
                <a:ea typeface="ＭＳ Ｐゴシック" pitchFamily="6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 Bold" pitchFamily="68" charset="0"/>
                <a:ea typeface="ＭＳ Ｐゴシック" pitchFamily="6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 Bold" pitchFamily="68" charset="0"/>
                <a:ea typeface="ＭＳ Ｐゴシック" pitchFamily="6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rade Gothic LT Std Bold" pitchFamily="68" charset="0"/>
                <a:ea typeface="ＭＳ Ｐゴシック" pitchFamily="68" charset="-128"/>
              </a:defRPr>
            </a:lvl9pPr>
          </a:lstStyle>
          <a:p>
            <a:pPr algn="ctr"/>
            <a:r>
              <a:rPr lang="sv-SE" sz="3600" dirty="0" smtClean="0">
                <a:latin typeface="Arial"/>
                <a:cs typeface="Arial"/>
              </a:rPr>
              <a:t>Tack!</a:t>
            </a:r>
          </a:p>
          <a:p>
            <a:pPr algn="ctr"/>
            <a:endParaRPr lang="sv-SE" sz="3600" dirty="0" smtClean="0">
              <a:latin typeface="Arial"/>
              <a:cs typeface="Arial"/>
            </a:endParaRPr>
          </a:p>
          <a:p>
            <a:pPr algn="ctr"/>
            <a:r>
              <a:rPr lang="sv-SE" sz="1800" dirty="0" err="1">
                <a:latin typeface="Arial"/>
                <a:cs typeface="Arial"/>
              </a:rPr>
              <a:t>j</a:t>
            </a:r>
            <a:r>
              <a:rPr lang="sv-SE" sz="1800" dirty="0" err="1" smtClean="0">
                <a:latin typeface="Arial"/>
                <a:cs typeface="Arial"/>
              </a:rPr>
              <a:t>ohanna.osterling-brunstrom@oru.se</a:t>
            </a:r>
            <a:endParaRPr lang="sv-SE" sz="1800" dirty="0">
              <a:latin typeface="Arial"/>
              <a:cs typeface="Arial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73" y="213895"/>
            <a:ext cx="4391526" cy="3009566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132" y="2342681"/>
            <a:ext cx="2552700" cy="3024657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413" y="2819297"/>
            <a:ext cx="2971800" cy="273050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667" y="468195"/>
            <a:ext cx="3949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>
                <a:latin typeface="Arial" charset="0"/>
                <a:ea typeface="ＭＳ Ｐゴシック" charset="0"/>
              </a:rPr>
              <a:t>Vad är en kropp?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2201357"/>
            <a:ext cx="7105073" cy="3611563"/>
          </a:xfrm>
        </p:spPr>
        <p:txBody>
          <a:bodyPr/>
          <a:lstStyle/>
          <a:p>
            <a:pPr marL="0" indent="0"/>
            <a:r>
              <a:rPr lang="sv-SE" dirty="0" smtClean="0">
                <a:latin typeface="Arial" charset="0"/>
                <a:ea typeface="ＭＳ Ｐゴシック" charset="0"/>
              </a:rPr>
              <a:t>Platon (428 f Kr-348 f Kr), ur </a:t>
            </a:r>
            <a:r>
              <a:rPr lang="sv-SE" dirty="0" err="1">
                <a:latin typeface="Arial" charset="0"/>
                <a:ea typeface="ＭＳ Ｐゴシック" charset="0"/>
              </a:rPr>
              <a:t>Phaedo</a:t>
            </a:r>
            <a:r>
              <a:rPr lang="sv-SE" dirty="0">
                <a:latin typeface="Arial" charset="0"/>
                <a:ea typeface="ＭＳ Ｐゴシック" charset="0"/>
              </a:rPr>
              <a:t>. In </a:t>
            </a:r>
            <a:r>
              <a:rPr lang="sv-SE" dirty="0" err="1">
                <a:latin typeface="Arial" charset="0"/>
                <a:ea typeface="ＭＳ Ｐゴシック" charset="0"/>
              </a:rPr>
              <a:t>Plato</a:t>
            </a:r>
            <a:r>
              <a:rPr lang="sv-SE" dirty="0">
                <a:latin typeface="Arial" charset="0"/>
                <a:ea typeface="ＭＳ Ｐゴシック" charset="0"/>
              </a:rPr>
              <a:t>: The </a:t>
            </a:r>
            <a:r>
              <a:rPr lang="sv-SE" dirty="0" err="1">
                <a:latin typeface="Arial" charset="0"/>
                <a:ea typeface="ＭＳ Ｐゴシック" charset="0"/>
              </a:rPr>
              <a:t>collected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Dialoges</a:t>
            </a:r>
            <a:r>
              <a:rPr lang="sv-SE" dirty="0">
                <a:latin typeface="Arial" charset="0"/>
                <a:ea typeface="ＭＳ Ｐゴシック" charset="0"/>
              </a:rPr>
              <a:t>, </a:t>
            </a:r>
            <a:r>
              <a:rPr lang="sv-SE" dirty="0" smtClean="0">
                <a:latin typeface="Arial" charset="0"/>
                <a:ea typeface="ＭＳ Ｐゴシック" charset="0"/>
              </a:rPr>
              <a:t>(1985</a:t>
            </a:r>
            <a:r>
              <a:rPr lang="sv-SE" dirty="0">
                <a:latin typeface="Arial" charset="0"/>
                <a:ea typeface="ＭＳ Ｐゴシック" charset="0"/>
              </a:rPr>
              <a:t>):</a:t>
            </a:r>
          </a:p>
          <a:p>
            <a:pPr marL="0" indent="0"/>
            <a:endParaRPr lang="sv-SE" dirty="0">
              <a:latin typeface="Arial" charset="0"/>
              <a:ea typeface="ＭＳ Ｐゴシック" charset="0"/>
            </a:endParaRPr>
          </a:p>
          <a:p>
            <a:pPr marL="0" indent="0" algn="just"/>
            <a:r>
              <a:rPr lang="sv-SE" dirty="0">
                <a:latin typeface="Arial" charset="0"/>
                <a:ea typeface="ＭＳ Ｐゴシック" charset="0"/>
              </a:rPr>
              <a:t>”It </a:t>
            </a:r>
            <a:r>
              <a:rPr lang="sv-SE" dirty="0" err="1">
                <a:latin typeface="Arial" charset="0"/>
                <a:ea typeface="ＭＳ Ｐゴシック" charset="0"/>
              </a:rPr>
              <a:t>seems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that</a:t>
            </a:r>
            <a:r>
              <a:rPr lang="sv-SE" dirty="0">
                <a:latin typeface="Arial" charset="0"/>
                <a:ea typeface="ＭＳ Ｐゴシック" charset="0"/>
              </a:rPr>
              <a:t> so long as </a:t>
            </a:r>
            <a:r>
              <a:rPr lang="sv-SE" dirty="0" err="1">
                <a:latin typeface="Arial" charset="0"/>
                <a:ea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are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alive</a:t>
            </a:r>
            <a:r>
              <a:rPr lang="sv-SE" dirty="0">
                <a:latin typeface="Arial" charset="0"/>
                <a:ea typeface="ＭＳ Ｐゴシック" charset="0"/>
              </a:rPr>
              <a:t>, </a:t>
            </a:r>
            <a:r>
              <a:rPr lang="sv-SE" dirty="0" err="1">
                <a:latin typeface="Arial" charset="0"/>
                <a:ea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shall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continue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closest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to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knowledge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if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avoid</a:t>
            </a:r>
            <a:r>
              <a:rPr lang="sv-SE" dirty="0">
                <a:latin typeface="Arial" charset="0"/>
                <a:ea typeface="ＭＳ Ｐゴシック" charset="0"/>
              </a:rPr>
              <a:t> as </a:t>
            </a:r>
            <a:r>
              <a:rPr lang="sv-SE" dirty="0" err="1">
                <a:latin typeface="Arial" charset="0"/>
                <a:ea typeface="ＭＳ Ｐゴシック" charset="0"/>
              </a:rPr>
              <a:t>much</a:t>
            </a:r>
            <a:r>
              <a:rPr lang="sv-SE" dirty="0">
                <a:latin typeface="Arial" charset="0"/>
                <a:ea typeface="ＭＳ Ｐゴシック" charset="0"/>
              </a:rPr>
              <a:t> as </a:t>
            </a:r>
            <a:r>
              <a:rPr lang="sv-SE" dirty="0" err="1">
                <a:latin typeface="Arial" charset="0"/>
                <a:ea typeface="ＭＳ Ｐゴシック" charset="0"/>
              </a:rPr>
              <a:t>we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can</a:t>
            </a:r>
            <a:r>
              <a:rPr lang="sv-SE" dirty="0">
                <a:latin typeface="Arial" charset="0"/>
                <a:ea typeface="ＭＳ Ｐゴシック" charset="0"/>
              </a:rPr>
              <a:t> all </a:t>
            </a:r>
            <a:r>
              <a:rPr lang="sv-SE" dirty="0" err="1">
                <a:latin typeface="Arial" charset="0"/>
                <a:ea typeface="ＭＳ Ｐゴシック" charset="0"/>
              </a:rPr>
              <a:t>contact</a:t>
            </a:r>
            <a:r>
              <a:rPr lang="sv-SE" dirty="0">
                <a:latin typeface="Arial" charset="0"/>
                <a:ea typeface="ＭＳ Ｐゴシック" charset="0"/>
              </a:rPr>
              <a:t> and association </a:t>
            </a:r>
            <a:r>
              <a:rPr lang="sv-SE" dirty="0" err="1">
                <a:latin typeface="Arial" charset="0"/>
                <a:ea typeface="ＭＳ Ｐゴシック" charset="0"/>
              </a:rPr>
              <a:t>with</a:t>
            </a:r>
            <a:r>
              <a:rPr lang="sv-SE" dirty="0">
                <a:latin typeface="Arial" charset="0"/>
                <a:ea typeface="ＭＳ Ｐゴシック" charset="0"/>
              </a:rPr>
              <a:t> the </a:t>
            </a:r>
            <a:r>
              <a:rPr lang="sv-SE" dirty="0" err="1">
                <a:latin typeface="Arial" charset="0"/>
                <a:ea typeface="ＭＳ Ｐゴシック" charset="0"/>
              </a:rPr>
              <a:t>body</a:t>
            </a:r>
            <a:r>
              <a:rPr lang="sv-SE" dirty="0">
                <a:latin typeface="Arial" charset="0"/>
                <a:ea typeface="ＭＳ Ｐゴシック" charset="0"/>
              </a:rPr>
              <a:t>, </a:t>
            </a:r>
            <a:r>
              <a:rPr lang="sv-SE" dirty="0" err="1">
                <a:latin typeface="Arial" charset="0"/>
                <a:ea typeface="ＭＳ Ｐゴシック" charset="0"/>
              </a:rPr>
              <a:t>exept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when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they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are</a:t>
            </a:r>
            <a:r>
              <a:rPr lang="sv-SE" dirty="0">
                <a:latin typeface="Arial" charset="0"/>
                <a:ea typeface="ＭＳ Ｐゴシック" charset="0"/>
              </a:rPr>
              <a:t> absolute </a:t>
            </a:r>
            <a:r>
              <a:rPr lang="sv-SE" dirty="0" err="1">
                <a:latin typeface="Arial" charset="0"/>
                <a:ea typeface="ＭＳ Ｐゴシック" charset="0"/>
              </a:rPr>
              <a:t>necessary</a:t>
            </a:r>
            <a:r>
              <a:rPr lang="sv-SE" dirty="0">
                <a:latin typeface="Arial" charset="0"/>
                <a:ea typeface="ＭＳ Ｐゴシック" charset="0"/>
              </a:rPr>
              <a:t>, and </a:t>
            </a:r>
            <a:r>
              <a:rPr lang="sv-SE" dirty="0" err="1">
                <a:latin typeface="Arial" charset="0"/>
                <a:ea typeface="ＭＳ Ｐゴシック" charset="0"/>
              </a:rPr>
              <a:t>instead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of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allowing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ourselves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to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become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infected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with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its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nature</a:t>
            </a:r>
            <a:r>
              <a:rPr lang="sv-SE" dirty="0">
                <a:latin typeface="Arial" charset="0"/>
                <a:ea typeface="ＭＳ Ｐゴシック" charset="0"/>
              </a:rPr>
              <a:t>, </a:t>
            </a:r>
            <a:r>
              <a:rPr lang="sv-SE" dirty="0" err="1">
                <a:latin typeface="Arial" charset="0"/>
                <a:ea typeface="ＭＳ Ｐゴシック" charset="0"/>
              </a:rPr>
              <a:t>purify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ourselves</a:t>
            </a:r>
            <a:r>
              <a:rPr lang="sv-SE" dirty="0">
                <a:latin typeface="Arial" charset="0"/>
                <a:ea typeface="ＭＳ Ｐゴシック" charset="0"/>
              </a:rPr>
              <a:t> from it </a:t>
            </a:r>
            <a:r>
              <a:rPr lang="sv-SE" dirty="0" err="1">
                <a:latin typeface="Arial" charset="0"/>
                <a:ea typeface="ＭＳ Ｐゴシック" charset="0"/>
              </a:rPr>
              <a:t>until</a:t>
            </a:r>
            <a:r>
              <a:rPr lang="sv-SE" dirty="0">
                <a:latin typeface="Arial" charset="0"/>
                <a:ea typeface="ＭＳ Ｐゴシック" charset="0"/>
              </a:rPr>
              <a:t> God </a:t>
            </a:r>
            <a:r>
              <a:rPr lang="sv-SE" dirty="0" err="1">
                <a:latin typeface="Arial" charset="0"/>
                <a:ea typeface="ＭＳ Ｐゴシック" charset="0"/>
              </a:rPr>
              <a:t>himself</a:t>
            </a:r>
            <a:r>
              <a:rPr lang="sv-SE" dirty="0">
                <a:latin typeface="Arial" charset="0"/>
                <a:ea typeface="ＭＳ Ｐゴシック" charset="0"/>
              </a:rPr>
              <a:t> gives </a:t>
            </a:r>
            <a:r>
              <a:rPr lang="sv-SE" dirty="0" err="1">
                <a:latin typeface="Arial" charset="0"/>
                <a:ea typeface="ＭＳ Ｐゴシック" charset="0"/>
              </a:rPr>
              <a:t>us</a:t>
            </a:r>
            <a:r>
              <a:rPr lang="sv-SE" dirty="0">
                <a:latin typeface="Arial" charset="0"/>
                <a:ea typeface="ＭＳ Ｐゴシック" charset="0"/>
              </a:rPr>
              <a:t> </a:t>
            </a:r>
            <a:r>
              <a:rPr lang="sv-SE" dirty="0" err="1">
                <a:latin typeface="Arial" charset="0"/>
                <a:ea typeface="ＭＳ Ｐゴシック" charset="0"/>
              </a:rPr>
              <a:t>deliverance</a:t>
            </a:r>
            <a:r>
              <a:rPr lang="sv-SE" dirty="0">
                <a:latin typeface="Arial" charset="0"/>
                <a:ea typeface="ＭＳ Ｐゴシック" charset="0"/>
              </a:rPr>
              <a:t>”</a:t>
            </a:r>
            <a:r>
              <a:rPr lang="sv-SE" altLang="ja-JP" dirty="0" smtClean="0">
                <a:latin typeface="Arial" charset="0"/>
                <a:ea typeface="ＭＳ Ｐゴシック" charset="0"/>
              </a:rPr>
              <a:t>.</a:t>
            </a:r>
          </a:p>
          <a:p>
            <a:pPr marL="0" indent="0" algn="just"/>
            <a:endParaRPr lang="sv-SE" altLang="ja-JP" i="1" dirty="0">
              <a:latin typeface="Arial" charset="0"/>
              <a:ea typeface="ＭＳ Ｐゴシック" charset="0"/>
            </a:endParaRPr>
          </a:p>
          <a:p>
            <a:pPr marL="0" indent="0" algn="just"/>
            <a:endParaRPr lang="sv-SE" altLang="ja-JP" i="1" dirty="0">
              <a:latin typeface="Arial" charset="0"/>
              <a:ea typeface="ＭＳ Ｐゴシック" charset="0"/>
            </a:endParaRP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22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199" y="242455"/>
            <a:ext cx="6978073" cy="1189181"/>
          </a:xfrm>
        </p:spPr>
        <p:txBody>
          <a:bodyPr/>
          <a:lstStyle/>
          <a:p>
            <a:r>
              <a:rPr lang="sv-SE" dirty="0"/>
              <a:t>Syn </a:t>
            </a:r>
            <a:r>
              <a:rPr lang="sv-SE" dirty="0" smtClean="0"/>
              <a:t>på och </a:t>
            </a:r>
            <a:r>
              <a:rPr lang="sv-SE" dirty="0"/>
              <a:t>föreställningar om </a:t>
            </a:r>
            <a:r>
              <a:rPr lang="sv-SE" dirty="0" smtClean="0"/>
              <a:t>kropp </a:t>
            </a:r>
            <a:r>
              <a:rPr lang="sv-SE" dirty="0"/>
              <a:t>och </a:t>
            </a:r>
            <a:r>
              <a:rPr lang="sv-SE" dirty="0" smtClean="0"/>
              <a:t>kroppslighet genom historien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558637"/>
            <a:ext cx="7185891" cy="4254284"/>
          </a:xfrm>
        </p:spPr>
        <p:txBody>
          <a:bodyPr/>
          <a:lstStyle/>
          <a:p>
            <a:r>
              <a:rPr lang="sv-SE" sz="1800" b="1" dirty="0"/>
              <a:t>Balans och harmoni</a:t>
            </a:r>
            <a:r>
              <a:rPr lang="sv-SE" sz="1800" dirty="0"/>
              <a:t> </a:t>
            </a:r>
            <a:r>
              <a:rPr lang="sv-SE" sz="1800" b="1" dirty="0"/>
              <a:t>(antiken): </a:t>
            </a:r>
            <a:r>
              <a:rPr lang="sv-SE" sz="1800" dirty="0"/>
              <a:t>”En sund själ i en sund kropp”. </a:t>
            </a:r>
            <a:endParaRPr lang="sv-SE" sz="1800" dirty="0" smtClean="0"/>
          </a:p>
          <a:p>
            <a:r>
              <a:rPr lang="sv-SE" sz="1800" dirty="0" smtClean="0"/>
              <a:t>Ett </a:t>
            </a:r>
            <a:r>
              <a:rPr lang="sv-SE" sz="1800" dirty="0"/>
              <a:t>dualistiskt synsätt präglat av Platon (ca f Kr 428-347)</a:t>
            </a:r>
          </a:p>
          <a:p>
            <a:endParaRPr lang="sv-SE" sz="1800" dirty="0"/>
          </a:p>
          <a:p>
            <a:r>
              <a:rPr lang="sv-SE" sz="1800" b="1" dirty="0"/>
              <a:t>Materialism</a:t>
            </a:r>
            <a:r>
              <a:rPr lang="sv-SE" sz="1800" dirty="0"/>
              <a:t>: Aristoteles (f Kr 384-322) menade att verkligenheten utgörs av tingen själva.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4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6113" y="3508216"/>
            <a:ext cx="2526281" cy="320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84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 flipV="1">
            <a:off x="838200" y="-450273"/>
            <a:ext cx="6553200" cy="45027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1" y="138545"/>
            <a:ext cx="7382164" cy="6582930"/>
          </a:xfrm>
        </p:spPr>
        <p:txBody>
          <a:bodyPr/>
          <a:lstStyle/>
          <a:p>
            <a:r>
              <a:rPr lang="sv-SE" sz="1400" b="1" dirty="0"/>
              <a:t>Organisk och instrumentell världsåskådning (medeltiden 500-1500-tal)</a:t>
            </a:r>
            <a:r>
              <a:rPr lang="sv-SE" sz="1400" dirty="0"/>
              <a:t>: Kroppen sågs som själens hemvist (organisk) medan ett kritiskt och negativt kroppsförnekande speglar ett instrumentellt sätt.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sz="1400" b="1" dirty="0" smtClean="0"/>
          </a:p>
          <a:p>
            <a:r>
              <a:rPr lang="sv-SE" sz="1400" b="1" dirty="0" smtClean="0"/>
              <a:t>Individen </a:t>
            </a:r>
            <a:r>
              <a:rPr lang="sv-SE" sz="1400" b="1" dirty="0"/>
              <a:t>och maskinen (renässansen 1300-1600-tal)</a:t>
            </a:r>
            <a:r>
              <a:rPr lang="sv-SE" sz="1400" dirty="0"/>
              <a:t>: individen som tänker självständigt och maskinen ersätter organismen som metafor. </a:t>
            </a:r>
            <a:endParaRPr lang="sv-SE" sz="1400" dirty="0" smtClean="0"/>
          </a:p>
          <a:p>
            <a:endParaRPr lang="sv-SE" sz="1400" dirty="0"/>
          </a:p>
          <a:p>
            <a:endParaRPr lang="sv-SE" sz="1400" dirty="0"/>
          </a:p>
          <a:p>
            <a:endParaRPr lang="sv-SE" sz="1400" dirty="0" smtClean="0"/>
          </a:p>
          <a:p>
            <a:endParaRPr lang="sv-SE" sz="1400" dirty="0"/>
          </a:p>
          <a:p>
            <a:endParaRPr lang="sv-SE" sz="1400" dirty="0" smtClean="0"/>
          </a:p>
          <a:p>
            <a:endParaRPr lang="sv-SE" sz="1400" dirty="0"/>
          </a:p>
          <a:p>
            <a:endParaRPr lang="sv-SE" sz="1400" dirty="0" smtClean="0"/>
          </a:p>
          <a:p>
            <a:r>
              <a:rPr lang="sv-SE" sz="1200" dirty="0" smtClean="0"/>
              <a:t>          Michelangelo</a:t>
            </a:r>
            <a:r>
              <a:rPr lang="sv-SE" sz="1200" dirty="0"/>
              <a:t>, Sixtinska kapellet</a:t>
            </a:r>
          </a:p>
          <a:p>
            <a:r>
              <a:rPr lang="sv-SE" sz="1400" dirty="0" smtClean="0"/>
              <a:t>                                                                                         </a:t>
            </a:r>
            <a:endParaRPr lang="sv-SE" sz="1400" dirty="0"/>
          </a:p>
          <a:p>
            <a:pPr marL="0" indent="0"/>
            <a:r>
              <a:rPr lang="sv-SE" sz="1200" dirty="0" smtClean="0">
                <a:latin typeface="Arial" charset="0"/>
                <a:ea typeface="ＭＳ Ｐゴシック" charset="0"/>
              </a:rPr>
              <a:t>							         Den </a:t>
            </a:r>
            <a:r>
              <a:rPr lang="sv-SE" sz="1200" dirty="0" err="1">
                <a:latin typeface="Arial" charset="0"/>
                <a:ea typeface="ＭＳ Ｐゴシック" charset="0"/>
              </a:rPr>
              <a:t>vitruvianska</a:t>
            </a:r>
            <a:r>
              <a:rPr lang="sv-SE" sz="1200" dirty="0">
                <a:latin typeface="Arial" charset="0"/>
                <a:ea typeface="ＭＳ Ｐゴシック" charset="0"/>
              </a:rPr>
              <a:t> människan, ca 1485</a:t>
            </a:r>
          </a:p>
          <a:p>
            <a:pPr marL="0" indent="0"/>
            <a:r>
              <a:rPr lang="sv-SE" sz="1200" dirty="0">
                <a:latin typeface="Arial" charset="0"/>
                <a:ea typeface="ＭＳ Ｐゴシック" charset="0"/>
              </a:rPr>
              <a:t>								</a:t>
            </a:r>
            <a:r>
              <a:rPr lang="sv-SE" sz="1200" dirty="0" smtClean="0">
                <a:latin typeface="Arial" charset="0"/>
                <a:ea typeface="ＭＳ Ｐゴシック" charset="0"/>
              </a:rPr>
              <a:t>		       Leonardo </a:t>
            </a:r>
            <a:r>
              <a:rPr lang="sv-SE" sz="1200" dirty="0">
                <a:latin typeface="Arial" charset="0"/>
                <a:ea typeface="ＭＳ Ｐゴシック" charset="0"/>
              </a:rPr>
              <a:t>da Vinci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5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817" y="645607"/>
            <a:ext cx="2032000" cy="203200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570" y="3494004"/>
            <a:ext cx="4601056" cy="1691199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307" y="3655870"/>
            <a:ext cx="2184890" cy="295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0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357909"/>
            <a:ext cx="7093527" cy="5455011"/>
          </a:xfrm>
        </p:spPr>
        <p:txBody>
          <a:bodyPr/>
          <a:lstStyle/>
          <a:p>
            <a:r>
              <a:rPr lang="sv-SE" sz="1800" b="1" dirty="0"/>
              <a:t>Rationalism och empirism (1600/1700-tal): </a:t>
            </a:r>
            <a:r>
              <a:rPr lang="sv-SE" sz="1800" dirty="0" err="1"/>
              <a:t>Ratio</a:t>
            </a:r>
            <a:r>
              <a:rPr lang="sv-SE" sz="1800" dirty="0"/>
              <a:t>=förnuft, </a:t>
            </a:r>
            <a:r>
              <a:rPr lang="sv-SE" sz="1800" dirty="0" err="1"/>
              <a:t>emperia</a:t>
            </a:r>
            <a:r>
              <a:rPr lang="sv-SE" sz="1800" dirty="0"/>
              <a:t>=erfarenhet. René Descartes (1596-1650): </a:t>
            </a:r>
            <a:r>
              <a:rPr lang="sv-SE" sz="1800" i="1" dirty="0" err="1"/>
              <a:t>Cogito</a:t>
            </a:r>
            <a:r>
              <a:rPr lang="sv-SE" sz="1800" i="1" dirty="0"/>
              <a:t> ergo </a:t>
            </a:r>
            <a:r>
              <a:rPr lang="sv-SE" sz="1800" i="1" dirty="0" err="1"/>
              <a:t>sum</a:t>
            </a:r>
            <a:r>
              <a:rPr lang="sv-SE" sz="1800" i="1" dirty="0"/>
              <a:t> – jag tänker alltså existerar jag </a:t>
            </a:r>
            <a:r>
              <a:rPr lang="sv-SE" sz="1800" dirty="0"/>
              <a:t>. D menade att jaget existerar klart </a:t>
            </a:r>
            <a:r>
              <a:rPr lang="sv-SE" sz="1800" dirty="0" err="1"/>
              <a:t>åtskiljt</a:t>
            </a:r>
            <a:r>
              <a:rPr lang="sv-SE" sz="1800" dirty="0"/>
              <a:t> från kroppen. Kunskapen om naturen blev nu också mer inriktad på förnuft, </a:t>
            </a:r>
            <a:r>
              <a:rPr lang="sv-SE" sz="1800" dirty="0" err="1"/>
              <a:t>instrumentalitet</a:t>
            </a:r>
            <a:r>
              <a:rPr lang="sv-SE" sz="1800" dirty="0"/>
              <a:t> och kontroll. Empirismen ansåg dock att erfarenheten och sinnesintrycken låg till grund för vetenskapen.</a:t>
            </a:r>
          </a:p>
          <a:p>
            <a:endParaRPr lang="sv-SE" sz="1800" dirty="0"/>
          </a:p>
          <a:p>
            <a:r>
              <a:rPr lang="sv-SE" sz="1800" b="1" dirty="0"/>
              <a:t>Postmodernism (start -60-tal</a:t>
            </a:r>
            <a:r>
              <a:rPr lang="sv-SE" sz="1800" dirty="0"/>
              <a:t>): De stora berättelserna fick ge plats för det mer lokala och historier som påvisar sprickor, friktioner, maktspel och diskurser.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6</a:t>
            </a:fld>
            <a:endParaRPr lang="sv-SE"/>
          </a:p>
        </p:txBody>
      </p:sp>
      <p:pic>
        <p:nvPicPr>
          <p:cNvPr id="6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71" y="3813523"/>
            <a:ext cx="5059362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14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0364" y="254001"/>
            <a:ext cx="6791036" cy="1016000"/>
          </a:xfrm>
        </p:spPr>
        <p:txBody>
          <a:bodyPr/>
          <a:lstStyle/>
          <a:p>
            <a:r>
              <a:rPr lang="sv-SE" dirty="0">
                <a:ea typeface="ＭＳ Ｐゴシック" charset="0"/>
              </a:rPr>
              <a:t>Ny musikpraxis  </a:t>
            </a:r>
            <a:r>
              <a:rPr lang="sv-SE" dirty="0" smtClean="0">
                <a:ea typeface="ＭＳ Ｐゴシック" charset="0"/>
              </a:rPr>
              <a:t>(</a:t>
            </a:r>
            <a:r>
              <a:rPr lang="sv-SE" dirty="0">
                <a:ea typeface="ＭＳ Ｐゴシック" charset="0"/>
              </a:rPr>
              <a:t>Ehn &amp; Löfgren 1982)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270001"/>
            <a:ext cx="6561667" cy="5086349"/>
          </a:xfrm>
        </p:spPr>
        <p:txBody>
          <a:bodyPr/>
          <a:lstStyle/>
          <a:p>
            <a:r>
              <a:rPr lang="sv-SE" sz="1800" b="1" dirty="0">
                <a:latin typeface="Arial" charset="0"/>
                <a:ea typeface="ＭＳ Ｐゴシック" charset="0"/>
              </a:rPr>
              <a:t>Kultur och ordning				Natur och kaos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Civiliserad						Primitiv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Kultiverad						Vild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Mänsklig							Djurisk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Kontrollerad						Okontrollerad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Förfinad							Vulgär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Rationell							Irrationell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Förnuft							Känsla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Huvud							Kropp		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Tanke							Hand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Ren 							</a:t>
            </a:r>
            <a:r>
              <a:rPr lang="sv-SE" sz="1800" dirty="0" smtClean="0">
                <a:latin typeface="Arial" charset="0"/>
                <a:ea typeface="ＭＳ Ｐゴシック" charset="0"/>
              </a:rPr>
              <a:t>Oren</a:t>
            </a:r>
            <a:endParaRPr lang="sv-SE" sz="1800" dirty="0">
              <a:latin typeface="Arial" charset="0"/>
              <a:ea typeface="ＭＳ Ｐゴシック" charset="0"/>
            </a:endParaRPr>
          </a:p>
          <a:p>
            <a:r>
              <a:rPr lang="sv-SE" sz="1800" dirty="0">
                <a:latin typeface="Arial" charset="0"/>
                <a:ea typeface="ＭＳ Ｐゴシック" charset="0"/>
              </a:rPr>
              <a:t>Moralisk							Amoralisk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Hög								Låg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Individualitet						Massinstinkt</a:t>
            </a:r>
          </a:p>
          <a:p>
            <a:r>
              <a:rPr lang="sv-SE" sz="1800" dirty="0">
                <a:latin typeface="Arial" charset="0"/>
                <a:ea typeface="ＭＳ Ｐゴシック" charset="0"/>
              </a:rPr>
              <a:t>Överklass						Underklass	</a:t>
            </a:r>
            <a:endParaRPr lang="sv-SE" sz="1800" dirty="0"/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912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254001"/>
            <a:ext cx="6553200" cy="854364"/>
          </a:xfrm>
        </p:spPr>
        <p:txBody>
          <a:bodyPr/>
          <a:lstStyle/>
          <a:p>
            <a:r>
              <a:rPr lang="sv-SE" dirty="0">
                <a:latin typeface="Arial" charset="0"/>
                <a:ea typeface="ＭＳ Ｐゴシック" charset="0"/>
              </a:rPr>
              <a:t>Högt och lågt  (</a:t>
            </a:r>
            <a:r>
              <a:rPr lang="sv-SE" dirty="0" err="1">
                <a:latin typeface="Arial" charset="0"/>
                <a:ea typeface="ＭＳ Ｐゴシック" charset="0"/>
              </a:rPr>
              <a:t>Klingfors</a:t>
            </a:r>
            <a:r>
              <a:rPr lang="sv-SE" dirty="0">
                <a:latin typeface="Arial" charset="0"/>
                <a:ea typeface="ＭＳ Ｐゴシック" charset="0"/>
              </a:rPr>
              <a:t> 2003)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223819"/>
            <a:ext cx="7848600" cy="4589102"/>
          </a:xfrm>
        </p:spPr>
        <p:txBody>
          <a:bodyPr/>
          <a:lstStyle/>
          <a:p>
            <a:pPr marL="0" indent="0"/>
            <a:r>
              <a:rPr lang="sv-SE" sz="1800" b="1" dirty="0">
                <a:latin typeface="Arial" charset="0"/>
                <a:ea typeface="ＭＳ Ｐゴシック" charset="0"/>
              </a:rPr>
              <a:t>Högt							Lågt</a:t>
            </a:r>
          </a:p>
          <a:p>
            <a:pPr marL="0" indent="0"/>
            <a:endParaRPr lang="sv-SE" sz="1800" b="1" dirty="0">
              <a:latin typeface="Arial" charset="0"/>
              <a:ea typeface="ＭＳ Ｐゴシック" charset="0"/>
            </a:endParaRPr>
          </a:p>
          <a:p>
            <a:pPr marL="0" indent="0"/>
            <a:r>
              <a:rPr lang="sv-SE" sz="1800" dirty="0">
                <a:latin typeface="Arial" charset="0"/>
                <a:ea typeface="ＭＳ Ｐゴシック" charset="0"/>
              </a:rPr>
              <a:t>Andlighet – skrivbordsarbete	Mekaniskt arbete – fysiskt arbete – </a:t>
            </a:r>
          </a:p>
          <a:p>
            <a:pPr marL="0" indent="0"/>
            <a:r>
              <a:rPr lang="sv-SE" sz="1800" dirty="0">
                <a:latin typeface="Arial" charset="0"/>
                <a:ea typeface="ＭＳ Ｐゴシック" charset="0"/>
              </a:rPr>
              <a:t>– läsning – reflektion			sex</a:t>
            </a:r>
          </a:p>
          <a:p>
            <a:pPr marL="0" indent="0"/>
            <a:endParaRPr lang="sv-SE" sz="1800" dirty="0">
              <a:latin typeface="Arial" charset="0"/>
              <a:ea typeface="ＭＳ Ｐゴシック" charset="0"/>
            </a:endParaRPr>
          </a:p>
          <a:p>
            <a:pPr marL="0" indent="0"/>
            <a:r>
              <a:rPr lang="sv-SE" sz="1800" dirty="0">
                <a:latin typeface="Arial" charset="0"/>
                <a:ea typeface="ＭＳ Ｐゴシック" charset="0"/>
              </a:rPr>
              <a:t>Teori – det skrivna			</a:t>
            </a:r>
            <a:r>
              <a:rPr lang="sv-SE" sz="1800" dirty="0" smtClean="0">
                <a:latin typeface="Arial" charset="0"/>
                <a:ea typeface="ＭＳ Ｐゴシック" charset="0"/>
              </a:rPr>
              <a:t>Praktik </a:t>
            </a:r>
            <a:r>
              <a:rPr lang="sv-SE" sz="1800" dirty="0">
                <a:latin typeface="Arial" charset="0"/>
                <a:ea typeface="ＭＳ Ｐゴシック" charset="0"/>
              </a:rPr>
              <a:t>– det improviserade </a:t>
            </a:r>
            <a:r>
              <a:rPr lang="sv-SE" sz="1800" dirty="0" smtClean="0">
                <a:latin typeface="Arial" charset="0"/>
                <a:ea typeface="ＭＳ Ｐゴシック" charset="0"/>
              </a:rPr>
              <a:t>och traderade</a:t>
            </a:r>
            <a:endParaRPr lang="sv-SE" sz="1800" dirty="0">
              <a:latin typeface="Arial" charset="0"/>
              <a:ea typeface="ＭＳ Ｐゴシック" charset="0"/>
            </a:endParaRPr>
          </a:p>
          <a:p>
            <a:pPr marL="0" indent="0"/>
            <a:endParaRPr lang="sv-SE" sz="1800" dirty="0">
              <a:latin typeface="Arial" charset="0"/>
              <a:ea typeface="ＭＳ Ｐゴシック" charset="0"/>
            </a:endParaRPr>
          </a:p>
          <a:p>
            <a:pPr marL="0" indent="0"/>
            <a:r>
              <a:rPr lang="sv-SE" sz="1800" dirty="0">
                <a:latin typeface="Arial" charset="0"/>
                <a:ea typeface="ＭＳ Ｐゴシック" charset="0"/>
              </a:rPr>
              <a:t>Melodibaserad musik utan	</a:t>
            </a:r>
            <a:r>
              <a:rPr lang="sv-SE" sz="1800" dirty="0" smtClean="0">
                <a:latin typeface="Arial" charset="0"/>
                <a:ea typeface="ＭＳ Ｐゴシック" charset="0"/>
              </a:rPr>
              <a:t>	Motorisk </a:t>
            </a:r>
            <a:r>
              <a:rPr lang="sv-SE" sz="1800" dirty="0">
                <a:latin typeface="Arial" charset="0"/>
                <a:ea typeface="ＭＳ Ｐゴシック" charset="0"/>
              </a:rPr>
              <a:t>rytm –arbetssånger, motorisk rytm – konstmusik	</a:t>
            </a:r>
            <a:r>
              <a:rPr lang="sv-SE" sz="1800" dirty="0" smtClean="0">
                <a:latin typeface="Arial" charset="0"/>
                <a:ea typeface="ＭＳ Ｐゴシック" charset="0"/>
              </a:rPr>
              <a:t>				dansmusik</a:t>
            </a:r>
            <a:endParaRPr lang="sv-SE" sz="1800" dirty="0">
              <a:latin typeface="Arial" charset="0"/>
              <a:ea typeface="ＭＳ Ｐゴシック" charset="0"/>
            </a:endParaRPr>
          </a:p>
          <a:p>
            <a:pPr marL="0" indent="0"/>
            <a:r>
              <a:rPr lang="sv-SE" sz="1800" dirty="0">
                <a:latin typeface="Arial" charset="0"/>
                <a:ea typeface="ＭＳ Ｐゴシック" charset="0"/>
              </a:rPr>
              <a:t>		</a:t>
            </a:r>
          </a:p>
          <a:p>
            <a:pPr marL="0" indent="0"/>
            <a:endParaRPr lang="sv-SE" sz="1800" dirty="0">
              <a:latin typeface="Arial" charset="0"/>
              <a:ea typeface="ＭＳ Ｐゴシック" charset="0"/>
            </a:endParaRPr>
          </a:p>
          <a:p>
            <a:pPr marL="0" indent="0"/>
            <a:r>
              <a:rPr lang="sv-SE" sz="1800" dirty="0">
                <a:latin typeface="Arial" charset="0"/>
                <a:ea typeface="ＭＳ Ｐゴシック" charset="0"/>
              </a:rPr>
              <a:t>Den ”vita rasen”				</a:t>
            </a:r>
            <a:r>
              <a:rPr lang="sv-SE" sz="1800" dirty="0" err="1">
                <a:latin typeface="Arial" charset="0"/>
                <a:ea typeface="ＭＳ Ｐゴシック" charset="0"/>
              </a:rPr>
              <a:t>Ickevita</a:t>
            </a:r>
            <a:r>
              <a:rPr lang="sv-SE" sz="1800" dirty="0">
                <a:latin typeface="Arial" charset="0"/>
                <a:ea typeface="ＭＳ Ｐゴシック" charset="0"/>
              </a:rPr>
              <a:t> raser – ju mörkare 								</a:t>
            </a:r>
            <a:r>
              <a:rPr lang="sv-SE" sz="1800" dirty="0" smtClean="0">
                <a:latin typeface="Arial" charset="0"/>
                <a:ea typeface="ＭＳ Ｐゴシック" charset="0"/>
              </a:rPr>
              <a:t>               desto </a:t>
            </a:r>
            <a:r>
              <a:rPr lang="sv-SE" sz="1800" dirty="0">
                <a:latin typeface="Arial" charset="0"/>
                <a:ea typeface="ＭＳ Ｐゴシック" charset="0"/>
              </a:rPr>
              <a:t>”lägre”</a:t>
            </a:r>
          </a:p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690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1800" b="1" dirty="0" smtClean="0">
                <a:latin typeface="Arial" charset="0"/>
                <a:ea typeface="ＭＳ Ｐゴシック" charset="0"/>
              </a:rPr>
              <a:t>Postmodernism (start -60-tal): </a:t>
            </a:r>
            <a:br>
              <a:rPr lang="sv-SE" sz="1800" b="1" dirty="0" smtClean="0">
                <a:latin typeface="Arial" charset="0"/>
                <a:ea typeface="ＭＳ Ｐゴシック" charset="0"/>
              </a:rPr>
            </a:br>
            <a:r>
              <a:rPr lang="sv-SE" sz="1800" dirty="0" smtClean="0">
                <a:latin typeface="Arial" charset="0"/>
                <a:ea typeface="ＭＳ Ｐゴシック" charset="0"/>
              </a:rPr>
              <a:t>De stora berättelserna fick ge plats för det mer lokala och historier som påvisar sprickor, friktioner, maktspel och diskurser.</a:t>
            </a:r>
            <a:br>
              <a:rPr lang="sv-SE" sz="1800" dirty="0" smtClean="0">
                <a:latin typeface="Arial" charset="0"/>
                <a:ea typeface="ＭＳ Ｐゴシック" charset="0"/>
              </a:rPr>
            </a:br>
            <a:endParaRPr lang="sv-SE" sz="1800" dirty="0" smtClean="0"/>
          </a:p>
          <a:p>
            <a:r>
              <a:rPr lang="sv-SE" sz="1800" dirty="0" smtClean="0"/>
              <a:t>plastikoperationer</a:t>
            </a:r>
            <a:r>
              <a:rPr lang="sv-SE" sz="1800" dirty="0"/>
              <a:t>, hörselapparat, kontaktlins, </a:t>
            </a:r>
            <a:r>
              <a:rPr lang="sv-SE" sz="1800" dirty="0" err="1"/>
              <a:t>tandinplantat</a:t>
            </a:r>
            <a:r>
              <a:rPr lang="sv-SE" sz="1800" dirty="0"/>
              <a:t>, hjärt-, lever- och njurtransplantat, pacemaker, blodtransfusion, </a:t>
            </a:r>
            <a:r>
              <a:rPr lang="sv-SE" sz="1800" dirty="0" err="1"/>
              <a:t>höftledsinplantat</a:t>
            </a:r>
            <a:r>
              <a:rPr lang="sv-SE" sz="1800" dirty="0"/>
              <a:t>, könsbyte, mobiltelefon, laptop </a:t>
            </a:r>
            <a:r>
              <a:rPr lang="sv-SE" sz="1800" dirty="0" err="1"/>
              <a:t>etc</a:t>
            </a:r>
            <a:endParaRPr lang="sv-SE" sz="1800" dirty="0"/>
          </a:p>
          <a:p>
            <a:endParaRPr lang="sv-SE" dirty="0"/>
          </a:p>
          <a:p>
            <a:r>
              <a:rPr lang="sv-SE" sz="1100" dirty="0"/>
              <a:t>Bilden är hämtad från: http://</a:t>
            </a:r>
            <a:r>
              <a:rPr lang="sv-SE" sz="1100" dirty="0" err="1"/>
              <a:t>www.elvorochjanne.se</a:t>
            </a:r>
            <a:r>
              <a:rPr lang="sv-SE" sz="1100" dirty="0"/>
              <a:t>/</a:t>
            </a:r>
            <a:r>
              <a:rPr lang="sv-SE" sz="1100" dirty="0" err="1"/>
              <a:t>new_age</a:t>
            </a:r>
            <a:r>
              <a:rPr lang="sv-SE" sz="1100" dirty="0"/>
              <a:t>-mystik/OliveTree_Caryl%20Matrisciana.html</a:t>
            </a:r>
          </a:p>
          <a:p>
            <a:endParaRPr lang="sv-SE" dirty="0"/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5A3F0C5-D251-B747-9EB6-3513753ADBD4}" type="datetime1">
              <a:rPr lang="sv-SE" smtClean="0"/>
              <a:pPr/>
              <a:t>2015-04-13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E21094-39C8-7141-9D46-EE65846EEE17}" type="slidenum">
              <a:rPr lang="sv-SE" smtClean="0"/>
              <a:pPr/>
              <a:t>9</a:t>
            </a:fld>
            <a:endParaRPr lang="sv-SE"/>
          </a:p>
        </p:txBody>
      </p:sp>
      <p:pic>
        <p:nvPicPr>
          <p:cNvPr id="9" name="Platshållare för bild 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-5462" r="-5462"/>
          <a:stretch>
            <a:fillRect/>
          </a:stretch>
        </p:blipFill>
        <p:spPr>
          <a:xfrm>
            <a:off x="5875338" y="2201863"/>
            <a:ext cx="326866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3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 Estst kongress föreläsning 1503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 Estst kongress föreläsning 150321.potx</Template>
  <TotalTime>1513</TotalTime>
  <Words>1573</Words>
  <Application>Microsoft Macintosh PowerPoint</Application>
  <PresentationFormat>Bildspel på skärmen (4:3)</PresentationFormat>
  <Paragraphs>255</Paragraphs>
  <Slides>25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26" baseType="lpstr">
      <vt:lpstr>  Estst kongress föreläsning 150321</vt:lpstr>
      <vt:lpstr>  Med kroppen som utgångspunkt för  upplevelse, lärande och reflektion.  Del 2, Föreläsning </vt:lpstr>
      <vt:lpstr>Upplägg</vt:lpstr>
      <vt:lpstr>Vad är en kropp? </vt:lpstr>
      <vt:lpstr>Syn på och föreställningar om kropp och kroppslighet genom historien</vt:lpstr>
      <vt:lpstr>PowerPoint-presentation</vt:lpstr>
      <vt:lpstr>PowerPoint-presentation</vt:lpstr>
      <vt:lpstr>Ny musikpraxis  (Ehn &amp; Löfgren 1982)</vt:lpstr>
      <vt:lpstr>Högt och lågt  (Klingfors 2003)</vt:lpstr>
      <vt:lpstr>PowerPoint-presentation</vt:lpstr>
      <vt:lpstr>Gallagher &amp; Zahavi (2012, s 147 ff):</vt:lpstr>
      <vt:lpstr>Vad är kropp?!</vt:lpstr>
      <vt:lpstr>Min kropp – din kropp – och det emellan</vt:lpstr>
      <vt:lpstr>Min kropp, din kropp och det som finns emellan – intersubjektivitet</vt:lpstr>
      <vt:lpstr>Reflektion</vt:lpstr>
      <vt:lpstr>Sammanfattningsvis</vt:lpstr>
      <vt:lpstr>Teoretiskt ramverk Kroppsfenomenologi  (Merleau-Ponty 1945)</vt:lpstr>
      <vt:lpstr>Korrespondens mellan musikens meningslager och den upplevande personens medvetandelager  (Nielsen 2010)</vt:lpstr>
      <vt:lpstr>Musik som ett meningsuniversum med ett spektrum av upplevelsemöjligheter (Nielsen 2010, s 135) </vt:lpstr>
      <vt:lpstr>Din väg i rummet tillsammans med de andra </vt:lpstr>
      <vt:lpstr>Din väg i rummet </vt:lpstr>
      <vt:lpstr>Reflektion</vt:lpstr>
      <vt:lpstr>Hur har du upplevt och erfarit din kropp?</vt:lpstr>
      <vt:lpstr>Sammanfattning</vt:lpstr>
      <vt:lpstr>Referenser</vt:lpstr>
      <vt:lpstr>PowerPoint-presentation</vt:lpstr>
    </vt:vector>
  </TitlesOfParts>
  <Company>Örebro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Martin Larsson</dc:creator>
  <cp:lastModifiedBy>Sverker Zadig</cp:lastModifiedBy>
  <cp:revision>82</cp:revision>
  <dcterms:created xsi:type="dcterms:W3CDTF">2013-11-15T14:06:45Z</dcterms:created>
  <dcterms:modified xsi:type="dcterms:W3CDTF">2015-04-13T18:41:34Z</dcterms:modified>
</cp:coreProperties>
</file>