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332" r:id="rId3"/>
    <p:sldId id="335" r:id="rId4"/>
    <p:sldId id="273" r:id="rId5"/>
    <p:sldId id="301" r:id="rId6"/>
    <p:sldId id="303" r:id="rId7"/>
    <p:sldId id="307" r:id="rId8"/>
    <p:sldId id="339" r:id="rId9"/>
    <p:sldId id="278" r:id="rId10"/>
    <p:sldId id="338" r:id="rId11"/>
    <p:sldId id="333" r:id="rId12"/>
    <p:sldId id="325" r:id="rId13"/>
    <p:sldId id="326" r:id="rId14"/>
    <p:sldId id="305" r:id="rId15"/>
    <p:sldId id="311" r:id="rId16"/>
    <p:sldId id="312" r:id="rId17"/>
    <p:sldId id="336" r:id="rId18"/>
    <p:sldId id="337" r:id="rId19"/>
    <p:sldId id="328" r:id="rId20"/>
    <p:sldId id="314" r:id="rId21"/>
    <p:sldId id="313" r:id="rId22"/>
    <p:sldId id="318" r:id="rId23"/>
    <p:sldId id="319" r:id="rId24"/>
    <p:sldId id="295" r:id="rId25"/>
    <p:sldId id="300" r:id="rId26"/>
    <p:sldId id="340" r:id="rId27"/>
    <p:sldId id="320" r:id="rId28"/>
    <p:sldId id="324" r:id="rId29"/>
    <p:sldId id="322" r:id="rId30"/>
    <p:sldId id="323" r:id="rId31"/>
    <p:sldId id="329" r:id="rId32"/>
    <p:sldId id="330" r:id="rId33"/>
    <p:sldId id="331" r:id="rId34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1" autoAdjust="0"/>
    <p:restoredTop sz="94628" autoAdjust="0"/>
  </p:normalViewPr>
  <p:slideViewPr>
    <p:cSldViewPr snapToGrid="0" snapToObjects="1">
      <p:cViewPr>
        <p:scale>
          <a:sx n="110" d="100"/>
          <a:sy n="110" d="100"/>
        </p:scale>
        <p:origin x="-1952" y="-632"/>
      </p:cViewPr>
      <p:guideLst>
        <p:guide orient="horz" pos="917"/>
        <p:guide orient="horz" pos="1573"/>
        <p:guide pos="2880"/>
        <p:guide pos="608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EA1D53-FE1C-F645-A4F8-7D6770780053}" type="datetimeFigureOut">
              <a:rPr lang="sv-SE"/>
              <a:pPr/>
              <a:t>2015-04-13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040AC2-C51C-7F4C-A141-1C564DE5A8B6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8410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86F2B4-CEB0-7D4D-9DF6-EBC985DACB23}" type="slidenum">
              <a:rPr lang="sv-SE" sz="1200"/>
              <a:pPr/>
              <a:t>7</a:t>
            </a:fld>
            <a:endParaRPr lang="sv-SE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Wawe_PPtmall_0,10_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000"/>
            <a:ext cx="9144000" cy="2538984"/>
          </a:xfrm>
          <a:prstGeom prst="rect">
            <a:avLst/>
          </a:prstGeom>
        </p:spPr>
      </p:pic>
      <p:sp>
        <p:nvSpPr>
          <p:cNvPr id="4" name="Rectangle 10"/>
          <p:cNvSpPr/>
          <p:nvPr userDrawn="1"/>
        </p:nvSpPr>
        <p:spPr>
          <a:xfrm>
            <a:off x="7518400" y="304800"/>
            <a:ext cx="1397000" cy="9398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6" name="Picture 10" descr="Logo_txt_runt_fa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16175"/>
            <a:ext cx="1504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5431"/>
            <a:ext cx="7772400" cy="990599"/>
          </a:xfrm>
        </p:spPr>
        <p:txBody>
          <a:bodyPr>
            <a:normAutofit/>
          </a:bodyPr>
          <a:lstStyle>
            <a:lvl1pPr algn="ctr">
              <a:lnSpc>
                <a:spcPts val="3440"/>
              </a:lnSpc>
              <a:defRPr sz="2600" b="1" i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83630"/>
            <a:ext cx="6400800" cy="13716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8DC387-C516-8A4C-BC10-3D24FDEB855E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2A01EE-FC66-6449-82BE-278059117499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237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65532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1357"/>
            <a:ext cx="6561667" cy="3611563"/>
          </a:xfrm>
        </p:spPr>
        <p:txBody>
          <a:bodyPr/>
          <a:lstStyle>
            <a:lvl1pPr>
              <a:buFontTx/>
              <a:buNone/>
              <a:defRPr sz="2000" b="0" i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2000" b="0" i="0">
                <a:latin typeface="Sabon LT Std"/>
                <a:cs typeface="Sabon LT Std" pitchFamily="18" charset="0"/>
              </a:defRPr>
            </a:lvl2pPr>
            <a:lvl3pPr>
              <a:buFontTx/>
              <a:buNone/>
              <a:defRPr sz="1800" b="0" i="0"/>
            </a:lvl3pPr>
            <a:lvl4pPr>
              <a:buFontTx/>
              <a:buNone/>
              <a:defRPr sz="1600" b="0" i="0"/>
            </a:lvl4pPr>
            <a:lvl5pPr>
              <a:buFontTx/>
              <a:buNone/>
              <a:defRPr sz="1200" b="0" i="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A3F0C5-D251-B747-9EB6-3513753ADBD4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E21094-39C8-7141-9D46-EE65846EEE17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93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65532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201357"/>
            <a:ext cx="6553200" cy="3611563"/>
          </a:xfrm>
        </p:spPr>
        <p:txBody>
          <a:bodyPr/>
          <a:lstStyle>
            <a:lvl1pPr>
              <a:defRPr sz="2000" b="0" i="0">
                <a:latin typeface="Arial" pitchFamily="34" charset="0"/>
                <a:cs typeface="Arial" pitchFamily="34" charset="0"/>
              </a:defRPr>
            </a:lvl1pPr>
            <a:lvl2pPr>
              <a:defRPr sz="2000" b="0" i="0">
                <a:latin typeface="Sabon LT Std"/>
                <a:cs typeface="Sabon LT Std" pitchFamily="18" charset="0"/>
              </a:defRPr>
            </a:lvl2pPr>
            <a:lvl3pPr>
              <a:defRPr sz="1800" b="0" i="0"/>
            </a:lvl3pPr>
            <a:lvl4pPr>
              <a:defRPr sz="1600" b="0" i="0"/>
            </a:lvl4pPr>
            <a:lvl5pPr>
              <a:defRPr sz="1200" b="0" i="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24E4A8-F526-9541-94F3-38C74BFDCD2D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28E93E-B4A5-5145-8EF5-1DB0CE4D7FE8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13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914400" y="1600199"/>
            <a:ext cx="7315200" cy="4301067"/>
          </a:xfrm>
        </p:spPr>
        <p:txBody>
          <a:bodyPr/>
          <a:lstStyle/>
          <a:p>
            <a:pPr lvl="0"/>
            <a:r>
              <a:rPr lang="sv-SE" noProof="0" smtClean="0"/>
              <a:t>Dra bilden till platshållaren eller klicka på ikonen för att lägga till den</a:t>
            </a:r>
            <a:endParaRPr lang="sv-SE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FF45FF8-615D-3F42-9CA6-7683AEAB568C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9C95BD0-DA40-594F-8BF4-06A679000FE7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5" name="Bildobjekt 4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4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69938"/>
            <a:ext cx="65452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6138" y="2227263"/>
            <a:ext cx="6545262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Sed ut </a:t>
            </a:r>
            <a:r>
              <a:rPr lang="sv-SE" dirty="0" err="1"/>
              <a:t>perspiciatis</a:t>
            </a:r>
            <a:r>
              <a:rPr lang="sv-SE" dirty="0"/>
              <a:t> </a:t>
            </a:r>
            <a:r>
              <a:rPr lang="sv-SE" dirty="0" err="1"/>
              <a:t>unde</a:t>
            </a:r>
            <a:r>
              <a:rPr lang="sv-SE" dirty="0"/>
              <a:t> </a:t>
            </a:r>
            <a:r>
              <a:rPr lang="sv-SE" dirty="0" err="1"/>
              <a:t>omnis</a:t>
            </a:r>
            <a:r>
              <a:rPr lang="sv-SE" dirty="0"/>
              <a:t> iste </a:t>
            </a:r>
            <a:r>
              <a:rPr lang="sv-SE" dirty="0" err="1"/>
              <a:t>natus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voluptatem</a:t>
            </a:r>
            <a:r>
              <a:rPr lang="sv-SE" dirty="0"/>
              <a:t> </a:t>
            </a:r>
            <a:r>
              <a:rPr lang="sv-SE" dirty="0" err="1"/>
              <a:t>accusantium</a:t>
            </a:r>
            <a:r>
              <a:rPr lang="sv-SE" dirty="0"/>
              <a:t> </a:t>
            </a:r>
            <a:r>
              <a:rPr lang="sv-SE" dirty="0" err="1"/>
              <a:t>doloremque</a:t>
            </a:r>
            <a:r>
              <a:rPr lang="sv-SE" dirty="0"/>
              <a:t> </a:t>
            </a:r>
            <a:r>
              <a:rPr lang="sv-SE" dirty="0" err="1"/>
              <a:t>laudantium</a:t>
            </a:r>
            <a:r>
              <a:rPr lang="sv-SE" dirty="0"/>
              <a:t>, </a:t>
            </a:r>
            <a:r>
              <a:rPr lang="sv-SE" dirty="0" err="1"/>
              <a:t>totam</a:t>
            </a:r>
            <a:r>
              <a:rPr lang="sv-SE" dirty="0"/>
              <a:t> rem </a:t>
            </a:r>
            <a:r>
              <a:rPr lang="sv-SE" dirty="0" err="1"/>
              <a:t>aperiam</a:t>
            </a:r>
            <a:r>
              <a:rPr lang="sv-SE" dirty="0"/>
              <a:t>, </a:t>
            </a:r>
            <a:r>
              <a:rPr lang="sv-SE" dirty="0" err="1"/>
              <a:t>eaque</a:t>
            </a:r>
            <a:r>
              <a:rPr lang="sv-SE" dirty="0"/>
              <a:t> </a:t>
            </a:r>
            <a:r>
              <a:rPr lang="sv-SE" dirty="0" err="1"/>
              <a:t>ipsa</a:t>
            </a:r>
            <a:r>
              <a:rPr lang="sv-SE" dirty="0"/>
              <a:t> </a:t>
            </a:r>
            <a:r>
              <a:rPr lang="sv-SE" dirty="0" err="1"/>
              <a:t>quae</a:t>
            </a:r>
            <a:r>
              <a:rPr lang="sv-SE" dirty="0"/>
              <a:t> ab </a:t>
            </a:r>
            <a:r>
              <a:rPr lang="sv-SE" dirty="0" err="1"/>
              <a:t>illo</a:t>
            </a:r>
            <a:r>
              <a:rPr lang="sv-SE" dirty="0"/>
              <a:t> </a:t>
            </a:r>
            <a:r>
              <a:rPr lang="sv-SE" dirty="0" err="1"/>
              <a:t>inventore</a:t>
            </a:r>
            <a:r>
              <a:rPr lang="sv-SE" dirty="0"/>
              <a:t> </a:t>
            </a:r>
            <a:r>
              <a:rPr lang="sv-SE" dirty="0" err="1"/>
              <a:t>veritatis</a:t>
            </a:r>
            <a:r>
              <a:rPr lang="sv-SE" dirty="0"/>
              <a:t> et </a:t>
            </a:r>
            <a:r>
              <a:rPr lang="sv-SE" dirty="0" err="1"/>
              <a:t>quasi</a:t>
            </a:r>
            <a:r>
              <a:rPr lang="sv-SE" dirty="0"/>
              <a:t> </a:t>
            </a:r>
            <a:r>
              <a:rPr lang="sv-SE" dirty="0" err="1"/>
              <a:t>architecto</a:t>
            </a:r>
            <a:r>
              <a:rPr lang="sv-SE" dirty="0"/>
              <a:t> </a:t>
            </a:r>
            <a:r>
              <a:rPr lang="sv-SE" dirty="0" err="1"/>
              <a:t>beatae</a:t>
            </a:r>
            <a:r>
              <a:rPr lang="sv-SE" dirty="0"/>
              <a:t> vitae </a:t>
            </a:r>
            <a:r>
              <a:rPr lang="sv-SE" dirty="0" err="1"/>
              <a:t>dicta</a:t>
            </a:r>
            <a:r>
              <a:rPr lang="sv-SE" dirty="0"/>
              <a:t> sunt </a:t>
            </a:r>
            <a:r>
              <a:rPr lang="sv-SE" dirty="0" err="1"/>
              <a:t>explicabo</a:t>
            </a:r>
            <a:r>
              <a:rPr lang="sv-SE" dirty="0"/>
              <a:t>. Nemo </a:t>
            </a:r>
            <a:r>
              <a:rPr lang="sv-SE" dirty="0" err="1"/>
              <a:t>enim</a:t>
            </a:r>
            <a:r>
              <a:rPr lang="sv-SE" dirty="0"/>
              <a:t> </a:t>
            </a:r>
            <a:r>
              <a:rPr lang="sv-SE" dirty="0" err="1"/>
              <a:t>ipsam</a:t>
            </a:r>
            <a:r>
              <a:rPr lang="sv-SE" dirty="0"/>
              <a:t> </a:t>
            </a:r>
            <a:r>
              <a:rPr lang="sv-SE" dirty="0" err="1"/>
              <a:t>voluptatem</a:t>
            </a:r>
            <a:r>
              <a:rPr lang="sv-SE" dirty="0"/>
              <a:t> </a:t>
            </a:r>
            <a:r>
              <a:rPr lang="sv-SE" dirty="0" err="1"/>
              <a:t>quia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aspernatur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odit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fugit</a:t>
            </a:r>
            <a:r>
              <a:rPr lang="sv-SE" dirty="0"/>
              <a:t>, sed </a:t>
            </a:r>
            <a:r>
              <a:rPr lang="sv-SE" dirty="0" err="1"/>
              <a:t>quia</a:t>
            </a:r>
            <a:r>
              <a:rPr lang="sv-SE" dirty="0"/>
              <a:t> </a:t>
            </a:r>
            <a:r>
              <a:rPr lang="sv-SE" dirty="0" err="1"/>
              <a:t>consequuntur</a:t>
            </a:r>
            <a:r>
              <a:rPr lang="sv-SE" dirty="0"/>
              <a:t> </a:t>
            </a:r>
            <a:r>
              <a:rPr lang="sv-SE" dirty="0" err="1"/>
              <a:t>magni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ratione</a:t>
            </a:r>
            <a:r>
              <a:rPr lang="sv-SE" dirty="0"/>
              <a:t> </a:t>
            </a:r>
            <a:r>
              <a:rPr lang="sv-SE" dirty="0" err="1"/>
              <a:t>voluptatem</a:t>
            </a:r>
            <a:r>
              <a:rPr lang="sv-SE" dirty="0"/>
              <a:t> </a:t>
            </a:r>
            <a:r>
              <a:rPr lang="sv-SE" dirty="0" err="1"/>
              <a:t>sequi</a:t>
            </a:r>
            <a:r>
              <a:rPr lang="sv-SE" dirty="0"/>
              <a:t> </a:t>
            </a:r>
            <a:r>
              <a:rPr lang="sv-SE" dirty="0" err="1"/>
              <a:t>nesciunt</a:t>
            </a:r>
            <a:r>
              <a:rPr lang="sv-SE" dirty="0"/>
              <a:t>. </a:t>
            </a:r>
            <a:r>
              <a:rPr lang="sv-SE" dirty="0" err="1"/>
              <a:t>Neque</a:t>
            </a:r>
            <a:r>
              <a:rPr lang="sv-SE" dirty="0"/>
              <a:t> </a:t>
            </a:r>
            <a:r>
              <a:rPr lang="sv-SE" dirty="0" err="1"/>
              <a:t>porro</a:t>
            </a:r>
            <a:r>
              <a:rPr lang="sv-SE" dirty="0"/>
              <a:t> </a:t>
            </a:r>
            <a:r>
              <a:rPr lang="sv-SE" dirty="0" err="1"/>
              <a:t>quisquam</a:t>
            </a:r>
            <a:r>
              <a:rPr lang="sv-SE" dirty="0"/>
              <a:t> est,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dolorem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quia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cs typeface="Arial" charset="0"/>
              </a:defRPr>
            </a:lvl1pPr>
          </a:lstStyle>
          <a:p>
            <a:fld id="{1DDC4843-83D9-CA4D-93EE-17462F74B450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charset="0"/>
              </a:defRPr>
            </a:lvl1pPr>
          </a:lstStyle>
          <a:p>
            <a:fld id="{3D60BA4C-210D-FB42-8E24-06C6918CD2F8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1030" name="Picture 8" descr="Logo_txt_runt_farg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358775"/>
            <a:ext cx="1023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68" r:id="rId4"/>
  </p:sldLayoutIdLst>
  <p:hf hdr="0" ftr="0"/>
  <p:txStyles>
    <p:titleStyle>
      <a:lvl1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 kern="1200">
          <a:solidFill>
            <a:srgbClr val="4A96CD"/>
          </a:solidFill>
          <a:latin typeface="Arial" pitchFamily="34" charset="0"/>
          <a:ea typeface="ＭＳ Ｐゴシック" pitchFamily="68" charset="-128"/>
          <a:cs typeface="Arial" pitchFamily="34" charset="0"/>
        </a:defRPr>
      </a:lvl1pPr>
      <a:lvl2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2pPr>
      <a:lvl3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3pPr>
      <a:lvl4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4pPr>
      <a:lvl5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9pPr>
    </p:titleStyle>
    <p:bodyStyle>
      <a:lvl1pPr marL="177800" indent="-1778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sv-SE" sz="2000" kern="1200" dirty="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i="1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i="1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diva-portal.s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ctrTitle"/>
          </p:nvPr>
        </p:nvSpPr>
        <p:spPr>
          <a:xfrm>
            <a:off x="685800" y="3648363"/>
            <a:ext cx="7772400" cy="1662545"/>
          </a:xfrm>
        </p:spPr>
        <p:txBody>
          <a:bodyPr>
            <a:normAutofit fontScale="90000"/>
          </a:bodyPr>
          <a:lstStyle/>
          <a:p>
            <a:r>
              <a:rPr lang="sv-SE" dirty="0"/>
              <a:t> </a:t>
            </a:r>
            <a:br>
              <a:rPr lang="sv-SE" dirty="0"/>
            </a:br>
            <a:r>
              <a:rPr lang="sv-SE" dirty="0"/>
              <a:t>Med kroppen som utgångspunkt </a:t>
            </a:r>
            <a:r>
              <a:rPr lang="sv-SE"/>
              <a:t>för </a:t>
            </a:r>
            <a:r>
              <a:rPr lang="sv-SE" smtClean="0"/>
              <a:t/>
            </a:r>
            <a:br>
              <a:rPr lang="sv-SE" smtClean="0"/>
            </a:br>
            <a:r>
              <a:rPr lang="sv-SE" smtClean="0"/>
              <a:t>upplevelse</a:t>
            </a:r>
            <a:r>
              <a:rPr lang="sv-SE" dirty="0"/>
              <a:t>, lärande och </a:t>
            </a:r>
            <a:r>
              <a:rPr lang="sv-SE" dirty="0" smtClean="0"/>
              <a:t>reflektion. </a:t>
            </a:r>
            <a:r>
              <a:rPr lang="sv-SE" dirty="0"/>
              <a:t> Del 1, Workshop 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3" name="Underrubrik 2"/>
          <p:cNvSpPr>
            <a:spLocks noGrp="1"/>
          </p:cNvSpPr>
          <p:nvPr>
            <p:ph type="subTitle" idx="1"/>
          </p:nvPr>
        </p:nvSpPr>
        <p:spPr>
          <a:xfrm>
            <a:off x="1371600" y="5472544"/>
            <a:ext cx="6400800" cy="1385456"/>
          </a:xfrm>
        </p:spPr>
        <p:txBody>
          <a:bodyPr/>
          <a:lstStyle/>
          <a:p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Johanna </a:t>
            </a:r>
            <a:r>
              <a:rPr lang="en-US" b="1" dirty="0" err="1" smtClean="0">
                <a:latin typeface="Arial" charset="0"/>
                <a:ea typeface="ＭＳ Ｐゴシック" charset="0"/>
                <a:cs typeface="Arial" charset="0"/>
              </a:rPr>
              <a:t>Österling</a:t>
            </a: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  <a:cs typeface="Arial" charset="0"/>
              </a:rPr>
              <a:t>Brunström</a:t>
            </a:r>
            <a:endParaRPr lang="en-US" b="1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Rytmikpedagog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fil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mag,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universitetsadjunkt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och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doktorand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I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Musikvetenskap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på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Musikhögskolan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vid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Örebro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universitet</a:t>
            </a:r>
            <a:endParaRPr lang="en-US" sz="1400" dirty="0" smtClean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4" name="Platshållare för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8276C8-9AAB-C649-8DF6-E007EB277EBF}" type="datetime1">
              <a:rPr lang="sv-SE">
                <a:cs typeface="Arial" charset="0"/>
              </a:rPr>
              <a:pPr eaLnBrk="1" hangingPunct="1"/>
              <a:t>2015-04-13</a:t>
            </a:fld>
            <a:endParaRPr lang="sv-SE">
              <a:cs typeface="Arial" charset="0"/>
            </a:endParaRPr>
          </a:p>
        </p:txBody>
      </p:sp>
      <p:sp>
        <p:nvSpPr>
          <p:cNvPr id="5125" name="Platshållare för bildnumm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B0C404-3CC9-F945-8C4F-82B13C8E6E4A}" type="slidenum">
              <a:rPr lang="sv-SE">
                <a:cs typeface="Arial" charset="0"/>
              </a:rPr>
              <a:pPr eaLnBrk="1" hangingPunct="1"/>
              <a:t>1</a:t>
            </a:fld>
            <a:endParaRPr lang="sv-SE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73182"/>
            <a:ext cx="6553200" cy="831273"/>
          </a:xfrm>
        </p:spPr>
        <p:txBody>
          <a:bodyPr/>
          <a:lstStyle/>
          <a:p>
            <a:r>
              <a:rPr lang="sv-SE" dirty="0" smtClean="0"/>
              <a:t>Det mätbara, objektiva och effektiva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004455"/>
            <a:ext cx="7255164" cy="4808465"/>
          </a:xfrm>
        </p:spPr>
        <p:txBody>
          <a:bodyPr/>
          <a:lstStyle/>
          <a:p>
            <a:r>
              <a:rPr lang="sv-SE" sz="1600" dirty="0"/>
              <a:t>M</a:t>
            </a:r>
            <a:r>
              <a:rPr lang="sv-SE" sz="1600" b="1" dirty="0" smtClean="0"/>
              <a:t>ål</a:t>
            </a:r>
            <a:r>
              <a:rPr lang="sv-SE" sz="1600" b="1" dirty="0"/>
              <a:t>- och </a:t>
            </a:r>
            <a:r>
              <a:rPr lang="sv-SE" sz="1600" b="1" dirty="0" smtClean="0"/>
              <a:t>resultatstyrning</a:t>
            </a:r>
            <a:endParaRPr lang="sv-SE" sz="1600" dirty="0" smtClean="0"/>
          </a:p>
          <a:p>
            <a:pPr marL="0" indent="0">
              <a:buNone/>
            </a:pPr>
            <a:endParaRPr lang="sv-SE" sz="1600" dirty="0" smtClean="0"/>
          </a:p>
          <a:p>
            <a:r>
              <a:rPr lang="sv-SE" sz="1600" b="1" dirty="0"/>
              <a:t>M</a:t>
            </a:r>
            <a:r>
              <a:rPr lang="sv-SE" sz="1600" b="1" dirty="0" smtClean="0"/>
              <a:t>ätbarhet</a:t>
            </a:r>
            <a:r>
              <a:rPr lang="sv-SE" sz="1600" dirty="0" smtClean="0"/>
              <a:t> – </a:t>
            </a:r>
            <a:r>
              <a:rPr lang="sv-SE" sz="1600" b="1" i="1" dirty="0" smtClean="0"/>
              <a:t>kvalitet</a:t>
            </a:r>
            <a:r>
              <a:rPr lang="sv-SE" sz="1600" b="1" dirty="0" smtClean="0"/>
              <a:t>?  Mätbart </a:t>
            </a:r>
            <a:r>
              <a:rPr lang="sv-SE" sz="1600" dirty="0" smtClean="0"/>
              <a:t>– </a:t>
            </a:r>
            <a:r>
              <a:rPr lang="sv-SE" sz="1600" b="1" i="1" dirty="0" smtClean="0"/>
              <a:t>kvantitet?</a:t>
            </a:r>
            <a:endParaRPr lang="sv-SE" sz="1600" dirty="0"/>
          </a:p>
          <a:p>
            <a:pPr marL="0" indent="0">
              <a:buNone/>
            </a:pPr>
            <a:r>
              <a:rPr lang="sv-SE" sz="1600" i="1" dirty="0" smtClean="0"/>
              <a:t>”Det </a:t>
            </a:r>
            <a:r>
              <a:rPr lang="sv-SE" sz="1600" i="1" dirty="0"/>
              <a:t>som är något komplext och svårfångat, tvingas ned till en exakt siffra. Detta har kallats </a:t>
            </a:r>
            <a:r>
              <a:rPr lang="sv-SE" sz="1600" i="1" dirty="0" err="1"/>
              <a:t>pseudokvantiteter</a:t>
            </a:r>
            <a:r>
              <a:rPr lang="sv-SE" sz="1600" i="1" dirty="0"/>
              <a:t>. Kvalitativ forskning går ut på att söka kunskap om det komplexa, som rör det icke </a:t>
            </a:r>
            <a:r>
              <a:rPr lang="sv-SE" sz="1600" i="1" dirty="0" smtClean="0"/>
              <a:t>mätbara” </a:t>
            </a:r>
            <a:r>
              <a:rPr lang="sv-SE" sz="1600" i="1" dirty="0"/>
              <a:t>(Gustavsson 2012, s 93). </a:t>
            </a:r>
          </a:p>
          <a:p>
            <a:endParaRPr lang="sv-SE" sz="1600" dirty="0"/>
          </a:p>
          <a:p>
            <a:r>
              <a:rPr lang="sv-SE" sz="1600" dirty="0" smtClean="0"/>
              <a:t> </a:t>
            </a:r>
            <a:r>
              <a:rPr lang="sv-SE" sz="1600" b="1" dirty="0" smtClean="0"/>
              <a:t>OECD, EU </a:t>
            </a:r>
            <a:r>
              <a:rPr lang="sv-SE" sz="1600" dirty="0" smtClean="0"/>
              <a:t>och</a:t>
            </a:r>
            <a:r>
              <a:rPr lang="sv-SE" sz="1600" b="1" dirty="0" smtClean="0"/>
              <a:t> PISA:</a:t>
            </a:r>
            <a:endParaRPr lang="sv-SE" sz="1600" dirty="0" smtClean="0"/>
          </a:p>
          <a:p>
            <a:pPr marL="0" indent="0">
              <a:buNone/>
            </a:pPr>
            <a:r>
              <a:rPr lang="sv-SE" sz="1600" i="1" dirty="0" smtClean="0"/>
              <a:t>”</a:t>
            </a:r>
            <a:r>
              <a:rPr lang="sv-SE" sz="1600" i="1" dirty="0"/>
              <a:t>Exempel på (andra) sådana begrepp är </a:t>
            </a:r>
            <a:r>
              <a:rPr lang="sv-SE" sz="1600" b="1" i="1" dirty="0"/>
              <a:t>anställningsbarhet, evidensbaserad forskning </a:t>
            </a:r>
            <a:r>
              <a:rPr lang="sv-SE" sz="1600" i="1" dirty="0"/>
              <a:t>och </a:t>
            </a:r>
            <a:r>
              <a:rPr lang="sv-SE" sz="1600" b="1" i="1" dirty="0"/>
              <a:t>livslång lärande</a:t>
            </a:r>
            <a:r>
              <a:rPr lang="sv-SE" sz="1600" i="1" dirty="0"/>
              <a:t>” </a:t>
            </a:r>
            <a:r>
              <a:rPr lang="sv-SE" sz="1600" i="1" dirty="0" smtClean="0"/>
              <a:t>(Ibid).</a:t>
            </a:r>
          </a:p>
          <a:p>
            <a:pPr marL="0" indent="0">
              <a:buNone/>
            </a:pPr>
            <a:endParaRPr lang="sv-SE" sz="1600" i="1" dirty="0" smtClean="0"/>
          </a:p>
          <a:p>
            <a:r>
              <a:rPr lang="sv-SE" sz="1600" dirty="0" smtClean="0"/>
              <a:t> ”Effektivare </a:t>
            </a:r>
            <a:r>
              <a:rPr lang="sv-SE" sz="1600" dirty="0"/>
              <a:t>utbildning</a:t>
            </a:r>
            <a:r>
              <a:rPr lang="sv-SE" sz="1600" dirty="0" smtClean="0"/>
              <a:t>”</a:t>
            </a:r>
            <a:r>
              <a:rPr lang="sv-SE" sz="1600" dirty="0"/>
              <a:t> </a:t>
            </a:r>
            <a:r>
              <a:rPr lang="sv-SE" sz="1600" dirty="0" smtClean="0"/>
              <a:t>= den </a:t>
            </a:r>
            <a:r>
              <a:rPr lang="sv-SE" sz="1600" dirty="0"/>
              <a:t>kortaste vägen till färdig utbildning och </a:t>
            </a:r>
            <a:r>
              <a:rPr lang="sv-SE" sz="1600" dirty="0" smtClean="0"/>
              <a:t>yrke:</a:t>
            </a:r>
          </a:p>
          <a:p>
            <a:pPr marL="0" indent="0">
              <a:buNone/>
            </a:pPr>
            <a:r>
              <a:rPr lang="sv-SE" sz="1600" dirty="0" smtClean="0"/>
              <a:t> </a:t>
            </a:r>
            <a:r>
              <a:rPr lang="sv-SE" sz="1600" i="1" dirty="0" smtClean="0"/>
              <a:t>”[</a:t>
            </a:r>
            <a:r>
              <a:rPr lang="sv-SE" sz="1600" i="1" dirty="0"/>
              <a:t>…] All kunskap blir därmed betraktad som ett instrument för effektiv </a:t>
            </a:r>
            <a:r>
              <a:rPr lang="sv-SE" sz="1600" i="1" dirty="0" smtClean="0"/>
              <a:t>utveckling” </a:t>
            </a:r>
            <a:r>
              <a:rPr lang="sv-SE" sz="1600" dirty="0"/>
              <a:t>(Ibid). </a:t>
            </a:r>
          </a:p>
          <a:p>
            <a:pPr marL="0" indent="0">
              <a:buNone/>
            </a:pPr>
            <a:endParaRPr lang="sv-SE" sz="1600" dirty="0"/>
          </a:p>
          <a:p>
            <a:r>
              <a:rPr lang="sv-SE" sz="1600" dirty="0" smtClean="0"/>
              <a:t> </a:t>
            </a:r>
            <a:r>
              <a:rPr lang="sv-SE" sz="1600" b="1" dirty="0" smtClean="0"/>
              <a:t>”Effektiv”:</a:t>
            </a:r>
            <a:r>
              <a:rPr lang="sv-SE" sz="1600" dirty="0" smtClean="0"/>
              <a:t> </a:t>
            </a:r>
            <a:r>
              <a:rPr lang="sv-SE" sz="1600" dirty="0"/>
              <a:t>ekonomiska intressen</a:t>
            </a:r>
            <a:r>
              <a:rPr lang="sv-SE" sz="1600" dirty="0" smtClean="0"/>
              <a:t>, nytta</a:t>
            </a:r>
            <a:r>
              <a:rPr lang="sv-SE" sz="1600" dirty="0"/>
              <a:t> </a:t>
            </a:r>
            <a:r>
              <a:rPr lang="sv-SE" sz="1600" dirty="0" smtClean="0"/>
              <a:t>= </a:t>
            </a:r>
            <a:r>
              <a:rPr lang="sv-SE" sz="1600" b="1" dirty="0"/>
              <a:t>ekonomisk nytta</a:t>
            </a:r>
            <a:r>
              <a:rPr lang="sv-SE" sz="1600" dirty="0"/>
              <a:t>. </a:t>
            </a:r>
            <a:endParaRPr lang="sv-SE" sz="1600" dirty="0" smtClean="0"/>
          </a:p>
          <a:p>
            <a:pPr marL="0" indent="0">
              <a:buNone/>
            </a:pPr>
            <a:r>
              <a:rPr lang="sv-SE" sz="1600" b="1" dirty="0" smtClean="0"/>
              <a:t>Nytta </a:t>
            </a:r>
            <a:r>
              <a:rPr lang="sv-SE" sz="1600" b="1" dirty="0"/>
              <a:t>mäts </a:t>
            </a:r>
            <a:r>
              <a:rPr lang="sv-SE" sz="1600" dirty="0"/>
              <a:t>genom förbindelsen mellan </a:t>
            </a:r>
            <a:r>
              <a:rPr lang="sv-SE" sz="1600" b="1" dirty="0"/>
              <a:t>medel </a:t>
            </a:r>
            <a:r>
              <a:rPr lang="sv-SE" sz="1600" dirty="0"/>
              <a:t>och </a:t>
            </a:r>
            <a:r>
              <a:rPr lang="sv-SE" sz="1600" b="1" dirty="0"/>
              <a:t>mål</a:t>
            </a:r>
            <a:r>
              <a:rPr lang="sv-SE" sz="1600" dirty="0"/>
              <a:t>. </a:t>
            </a:r>
            <a:endParaRPr lang="sv-SE" sz="1600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32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Puls</a:t>
            </a:r>
            <a:endParaRPr lang="sv-SE" dirty="0"/>
          </a:p>
        </p:txBody>
      </p:sp>
      <p:pic>
        <p:nvPicPr>
          <p:cNvPr id="6" name="01 Sakta Vi Gå Genom St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3163" y="3600450"/>
            <a:ext cx="812800" cy="812800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89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11727"/>
            <a:ext cx="6553200" cy="1004455"/>
          </a:xfrm>
        </p:spPr>
        <p:txBody>
          <a:bodyPr/>
          <a:lstStyle/>
          <a:p>
            <a:r>
              <a:rPr lang="sv-SE" dirty="0" smtClean="0"/>
              <a:t>Puls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316183"/>
            <a:ext cx="6561667" cy="5040168"/>
          </a:xfrm>
        </p:spPr>
        <p:txBody>
          <a:bodyPr/>
          <a:lstStyle/>
          <a:p>
            <a:pPr marL="0" indent="0"/>
            <a:endParaRPr lang="sv-SE" dirty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Gå din egen puls, fritt i rummet, välj din väg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Iaktta de andra i rummet och vilken puls de går i, men fortsätt i din egen puls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Ta in de andras puls och sök efter att hitta en gemensam puls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Stanna gemensamt, och börja gemensamt 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/>
              <a:t>Gå musikens puls/pulser</a:t>
            </a:r>
          </a:p>
          <a:p>
            <a:pPr marL="0" indent="0"/>
            <a:endParaRPr lang="sv-SE" dirty="0"/>
          </a:p>
          <a:p>
            <a:pPr marL="342900" indent="-342900">
              <a:buFont typeface="Arial"/>
              <a:buChar char="•"/>
            </a:pPr>
            <a:r>
              <a:rPr lang="sv-SE" dirty="0"/>
              <a:t>Någon stannar, alla stannar. Någon börjar, alla börjar</a:t>
            </a:r>
          </a:p>
          <a:p>
            <a:pPr marL="0" indent="0"/>
            <a:endParaRPr lang="sv-SE" dirty="0" smtClean="0"/>
          </a:p>
          <a:p>
            <a:pPr marL="0" indent="0"/>
            <a:endParaRPr lang="sv-SE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946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15455"/>
            <a:ext cx="6553200" cy="773545"/>
          </a:xfrm>
        </p:spPr>
        <p:txBody>
          <a:bodyPr/>
          <a:lstStyle/>
          <a:p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889001"/>
            <a:ext cx="7024255" cy="5467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Vilka perceptionsvägar använde du?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Hur närmade du dig de andra i rummet?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Hur upplevde du rummet?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Vad är syftet med övningen?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Fanns det något moment som var utmanande? </a:t>
            </a:r>
          </a:p>
          <a:p>
            <a:pPr marL="0" indent="0"/>
            <a:r>
              <a:rPr lang="sv-SE" sz="1800" i="1" dirty="0"/>
              <a:t>	</a:t>
            </a:r>
            <a:r>
              <a:rPr lang="sv-SE" sz="1800" i="1" dirty="0" smtClean="0"/>
              <a:t>I så fall varför?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Vad fick du syn på hos dig själv hos andra?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Vad skulle övningen kunna leda vidare mot?</a:t>
            </a:r>
          </a:p>
          <a:p>
            <a:pPr marL="0" indent="0"/>
            <a:endParaRPr lang="sv-SE" sz="1800" i="1" dirty="0" smtClean="0"/>
          </a:p>
          <a:p>
            <a:pPr marL="342900" indent="-342900">
              <a:buFont typeface="Arial"/>
              <a:buChar char="•"/>
            </a:pPr>
            <a:r>
              <a:rPr lang="sv-SE" sz="1800" i="1" dirty="0" smtClean="0"/>
              <a:t>Hur upplevde du din kropp: </a:t>
            </a:r>
            <a:r>
              <a:rPr lang="sv-SE" sz="1800" b="1" i="1" dirty="0" smtClean="0"/>
              <a:t>är</a:t>
            </a:r>
            <a:r>
              <a:rPr lang="sv-SE" sz="1800" i="1" dirty="0" smtClean="0"/>
              <a:t> du din kropp eller </a:t>
            </a:r>
            <a:r>
              <a:rPr lang="sv-SE" sz="1800" b="1" i="1" dirty="0" smtClean="0"/>
              <a:t>har</a:t>
            </a:r>
            <a:r>
              <a:rPr lang="sv-SE" sz="1800" i="1" dirty="0" smtClean="0"/>
              <a:t> du en kropp?</a:t>
            </a:r>
            <a:endParaRPr lang="sv-SE" sz="1800" i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13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085" y="1894640"/>
            <a:ext cx="1511300" cy="14986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15" y="5057980"/>
            <a:ext cx="2032560" cy="122271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Att </a:t>
            </a:r>
            <a:r>
              <a:rPr lang="sv-SE" i="1" dirty="0" smtClean="0"/>
              <a:t>ha</a:t>
            </a:r>
            <a:r>
              <a:rPr lang="sv-SE" dirty="0" smtClean="0"/>
              <a:t> eller/och </a:t>
            </a:r>
            <a:r>
              <a:rPr lang="sv-SE" i="1" dirty="0" smtClean="0"/>
              <a:t>vara</a:t>
            </a:r>
            <a:r>
              <a:rPr lang="sv-SE" dirty="0" smtClean="0"/>
              <a:t> kropp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Platon 428 (f kr-348 f Kr)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René Descartes </a:t>
            </a:r>
            <a:r>
              <a:rPr lang="sv-SE" dirty="0"/>
              <a:t>(1596-1650</a:t>
            </a:r>
            <a:r>
              <a:rPr lang="sv-SE" dirty="0" smtClean="0"/>
              <a:t>)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Maurice </a:t>
            </a:r>
            <a:r>
              <a:rPr lang="sv-SE" dirty="0" err="1" smtClean="0"/>
              <a:t>Merleau-Ponty</a:t>
            </a:r>
            <a:r>
              <a:rPr lang="sv-SE" dirty="0" smtClean="0"/>
              <a:t> (1908-1961)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Michel Foucault (1926-1984)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Pierre Bourdieu (1930-2002)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14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618" y="3136502"/>
            <a:ext cx="1760682" cy="237111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680" y="3875775"/>
            <a:ext cx="1625600" cy="8255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670" y="1220410"/>
            <a:ext cx="1257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5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När </a:t>
            </a:r>
            <a:r>
              <a:rPr lang="sv-SE" i="1" dirty="0" smtClean="0"/>
              <a:t>har</a:t>
            </a:r>
            <a:r>
              <a:rPr lang="sv-SE" dirty="0" smtClean="0"/>
              <a:t> vi en kropp (objekt)?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Vid smärta: ”jag har ont i min fot”</a:t>
            </a:r>
          </a:p>
          <a:p>
            <a:pPr marL="342900" indent="-342900">
              <a:buFont typeface="Arial"/>
              <a:buChar char="•"/>
            </a:pPr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Vid sjukdom: ”om det inte vore för kroppen så…”</a:t>
            </a:r>
          </a:p>
          <a:p>
            <a:pPr marL="342900" indent="-342900">
              <a:buFont typeface="Arial"/>
              <a:buChar char="•"/>
            </a:pPr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Vid ålderdom: ”kroppen vill inte som förr”</a:t>
            </a:r>
          </a:p>
          <a:p>
            <a:pPr marL="342900" indent="-342900">
              <a:buFont typeface="Arial"/>
              <a:buChar char="•"/>
            </a:pPr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Idrottssammanhang: ”kroppen var i toppform”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Fler exempel?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21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När </a:t>
            </a:r>
            <a:r>
              <a:rPr lang="sv-SE" i="1" dirty="0" smtClean="0"/>
              <a:t>är</a:t>
            </a:r>
            <a:r>
              <a:rPr lang="sv-SE" dirty="0" smtClean="0"/>
              <a:t> jag kropp (subjekt)?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När jag närmar mig världen med min perception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När jag riktar mig mot/griper olika händelser, intryck, ting eller människor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/>
              <a:t>Min utgångspunkt i </a:t>
            </a:r>
            <a:r>
              <a:rPr lang="sv-SE" dirty="0" smtClean="0"/>
              <a:t>världen</a:t>
            </a:r>
          </a:p>
          <a:p>
            <a:pPr marL="0" indent="0"/>
            <a:endParaRPr lang="sv-SE" dirty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Vid meningsskapande</a:t>
            </a:r>
            <a:endParaRPr lang="sv-SE" dirty="0"/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Fler exempel?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76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357909"/>
            <a:ext cx="7197437" cy="4951268"/>
          </a:xfrm>
        </p:spPr>
        <p:txBody>
          <a:bodyPr/>
          <a:lstStyle/>
          <a:p>
            <a:r>
              <a:rPr lang="sv-SE" i="1" dirty="0" smtClean="0"/>
              <a:t>Att ha</a:t>
            </a:r>
            <a:r>
              <a:rPr lang="sv-SE" dirty="0" smtClean="0"/>
              <a:t> eller/och </a:t>
            </a:r>
            <a:r>
              <a:rPr lang="sv-SE" i="1" dirty="0" smtClean="0"/>
              <a:t>vara</a:t>
            </a:r>
            <a:r>
              <a:rPr lang="sv-SE" dirty="0" smtClean="0"/>
              <a:t> kropp?</a:t>
            </a:r>
            <a:r>
              <a:rPr lang="sv-SE" sz="1600" b="0" dirty="0" smtClean="0"/>
              <a:t/>
            </a:r>
            <a:br>
              <a:rPr lang="sv-SE" sz="1600" b="0" dirty="0" smtClean="0"/>
            </a:br>
            <a:r>
              <a:rPr lang="sv-SE" sz="1600" b="0" dirty="0" smtClean="0"/>
              <a:t/>
            </a:r>
            <a:br>
              <a:rPr lang="sv-SE" sz="1600" b="0" dirty="0" smtClean="0"/>
            </a:br>
            <a:r>
              <a:rPr lang="sv-SE" sz="1600" dirty="0" smtClean="0"/>
              <a:t>Sitt på din stol. </a:t>
            </a:r>
            <a:br>
              <a:rPr lang="sv-SE" sz="1600" dirty="0" smtClean="0"/>
            </a:br>
            <a:endParaRPr lang="sv-SE" sz="1600" dirty="0"/>
          </a:p>
        </p:txBody>
      </p:sp>
      <p:pic>
        <p:nvPicPr>
          <p:cNvPr id="6" name="06 More Human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1785" y="5032097"/>
            <a:ext cx="812800" cy="812800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762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Känna kroppen – känna med kroppen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Medvetande gör dig om hur du sitter på stolen och hur din kropp känns. Kan du känna stolen med din kropp? Kan du känna din kropp, med din kropp?</a:t>
            </a:r>
            <a:br>
              <a:rPr lang="sv-SE" dirty="0"/>
            </a:br>
            <a:endParaRPr lang="sv-SE" dirty="0" smtClean="0"/>
          </a:p>
          <a:p>
            <a:r>
              <a:rPr lang="sv-SE" dirty="0" smtClean="0"/>
              <a:t>Lägg </a:t>
            </a:r>
            <a:r>
              <a:rPr lang="sv-SE" dirty="0"/>
              <a:t>händerna på dina lår. </a:t>
            </a:r>
            <a:br>
              <a:rPr lang="sv-SE" dirty="0"/>
            </a:br>
            <a:r>
              <a:rPr lang="sv-SE" dirty="0"/>
              <a:t>Hur känns låren? Hur känns händerna? Hur känns låren genom dina händer</a:t>
            </a:r>
            <a:r>
              <a:rPr lang="sv-SE" dirty="0" smtClean="0"/>
              <a:t>?</a:t>
            </a:r>
          </a:p>
          <a:p>
            <a:r>
              <a:rPr lang="sv-SE" dirty="0"/>
              <a:t/>
            </a:r>
            <a:br>
              <a:rPr lang="sv-SE" dirty="0"/>
            </a:br>
            <a:r>
              <a:rPr lang="sv-SE" dirty="0"/>
              <a:t>Sträck din ena hand mot grannen.</a:t>
            </a:r>
            <a:br>
              <a:rPr lang="sv-SE" dirty="0"/>
            </a:br>
            <a:r>
              <a:rPr lang="sv-SE" dirty="0"/>
              <a:t> Låt era händer vila i varandras händer? Hur känns din hand? Vad känner din hand?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18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i="1" dirty="0" smtClean="0"/>
              <a:t>Hur upplevde du övningen?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känner du din kropp?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känner du </a:t>
            </a:r>
            <a:r>
              <a:rPr lang="sv-SE" i="1" dirty="0"/>
              <a:t>med </a:t>
            </a:r>
            <a:r>
              <a:rPr lang="sv-SE" i="1" dirty="0" smtClean="0"/>
              <a:t>din kropp?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/>
              <a:t>Har eller är du kropp</a:t>
            </a:r>
            <a:r>
              <a:rPr lang="sv-SE" i="1" dirty="0" smtClean="0"/>
              <a:t>?</a:t>
            </a:r>
          </a:p>
          <a:p>
            <a:pPr marL="342900" indent="-342900">
              <a:buFont typeface="Arial"/>
              <a:buChar char="•"/>
            </a:pPr>
            <a:endParaRPr lang="sv-SE" i="1" dirty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skulle du kunna uttrycka detta i rörelse/dans, bild, musik, ord, gestaltning?</a:t>
            </a:r>
            <a:endParaRPr lang="sv-SE" i="1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19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707" y="3536832"/>
            <a:ext cx="3355616" cy="154636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952" y="1768989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Upplägg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470727"/>
            <a:ext cx="6561667" cy="334219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Problemområde – intresseområde:</a:t>
            </a:r>
          </a:p>
          <a:p>
            <a:pPr marL="0" indent="0"/>
            <a:r>
              <a:rPr lang="sv-SE" dirty="0"/>
              <a:t>d</a:t>
            </a:r>
            <a:r>
              <a:rPr lang="sv-SE" dirty="0" smtClean="0"/>
              <a:t>en marginaliserade kroppen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Kropp, människosyn och kunskapssyn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Reflektion i rörelsetankar och tankerörelser</a:t>
            </a:r>
          </a:p>
          <a:p>
            <a:pPr marL="342900" indent="-342900">
              <a:buFont typeface="Arial"/>
              <a:buChar char="•"/>
            </a:pPr>
            <a:endParaRPr lang="sv-SE" dirty="0" smtClean="0"/>
          </a:p>
          <a:p>
            <a:pPr marL="342900" indent="-342900">
              <a:buFont typeface="Arial"/>
              <a:buChar char="•"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33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Merleau-Ponty</a:t>
            </a:r>
            <a:r>
              <a:rPr lang="sv-SE" dirty="0"/>
              <a:t> (</a:t>
            </a:r>
            <a:r>
              <a:rPr lang="sv-SE" dirty="0" smtClean="0"/>
              <a:t>1945):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/>
              <a:t>”Kroppen är personlighetens subjekt och det är genom kroppen vi finns till i världen och står i kontakt med tingen och livet självt. Det är som kropp vi talar, känner och blir till den själ som tror att den är något i sig själv</a:t>
            </a:r>
            <a:r>
              <a:rPr lang="sv-SE" sz="2800" dirty="0" smtClean="0"/>
              <a:t>”.</a:t>
            </a:r>
            <a:endParaRPr lang="sv-SE" sz="280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56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00182"/>
            <a:ext cx="6553200" cy="1177635"/>
          </a:xfrm>
        </p:spPr>
        <p:txBody>
          <a:bodyPr/>
          <a:lstStyle/>
          <a:p>
            <a:r>
              <a:rPr lang="sv-SE" dirty="0" smtClean="0"/>
              <a:t>Att </a:t>
            </a:r>
            <a:r>
              <a:rPr lang="sv-SE" i="1" dirty="0" smtClean="0"/>
              <a:t>både</a:t>
            </a:r>
            <a:r>
              <a:rPr lang="sv-SE" dirty="0" smtClean="0"/>
              <a:t> vara och ha kropp – kött </a:t>
            </a:r>
            <a:r>
              <a:rPr lang="sv-SE" sz="2000" dirty="0" err="1" smtClean="0"/>
              <a:t>Merleau-Ponty</a:t>
            </a:r>
            <a:r>
              <a:rPr lang="sv-SE" sz="2000" dirty="0" smtClean="0"/>
              <a:t> (1964); Dahlberg (2013)</a:t>
            </a:r>
            <a:endParaRPr lang="sv-SE" sz="2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720273"/>
            <a:ext cx="6908800" cy="453736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sv-SE" sz="1800" dirty="0" smtClean="0"/>
              <a:t>Kroppens dubbelhet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Avstånd – närhet 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Kroppen som utgångspunkt och den bakgrund mot vilken världen framträder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Kroppen finns före allt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Kroppen är anonym – hjärta, tarmar, andning sköter sig själv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Kroppen aktiv – passiv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Närvaro – passivitet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/>
              <a:t>Y</a:t>
            </a:r>
            <a:r>
              <a:rPr lang="sv-SE" sz="1800" dirty="0" smtClean="0"/>
              <a:t>ttre – inre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Början – slut</a:t>
            </a:r>
          </a:p>
          <a:p>
            <a:pPr marL="285750" indent="-285750">
              <a:buFont typeface="Arial"/>
              <a:buChar char="•"/>
            </a:pPr>
            <a:r>
              <a:rPr lang="sv-SE" sz="1800" dirty="0" smtClean="0"/>
              <a:t>Allmänt – enskilt</a:t>
            </a:r>
          </a:p>
          <a:p>
            <a:pPr marL="342900" indent="-342900">
              <a:buFont typeface="Arial"/>
              <a:buChar char="•"/>
            </a:pPr>
            <a:r>
              <a:rPr lang="sv-SE" sz="1800" dirty="0" smtClean="0"/>
              <a:t>Gräns</a:t>
            </a:r>
          </a:p>
          <a:p>
            <a:pPr marL="342900" indent="-342900">
              <a:buFont typeface="Arial"/>
              <a:buChar char="•"/>
            </a:pPr>
            <a:r>
              <a:rPr lang="sv-SE" sz="1800" dirty="0" smtClean="0"/>
              <a:t>Varat</a:t>
            </a:r>
            <a:endParaRPr lang="sv-SE" sz="180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924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00182"/>
            <a:ext cx="6553200" cy="1085273"/>
          </a:xfrm>
        </p:spPr>
        <p:txBody>
          <a:bodyPr/>
          <a:lstStyle/>
          <a:p>
            <a:r>
              <a:rPr lang="sv-SE" dirty="0" smtClean="0"/>
              <a:t>Människosyn och kunskapssyn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46364" y="1385455"/>
            <a:ext cx="8543635" cy="5336020"/>
          </a:xfrm>
        </p:spPr>
        <p:txBody>
          <a:bodyPr/>
          <a:lstStyle/>
          <a:p>
            <a:pPr marL="0" indent="0"/>
            <a:r>
              <a:rPr lang="sv-SE" sz="1600" dirty="0"/>
              <a:t>Norske filosofen Hans </a:t>
            </a:r>
            <a:r>
              <a:rPr lang="sv-SE" sz="1600" dirty="0" err="1"/>
              <a:t>Skjervheim</a:t>
            </a:r>
            <a:r>
              <a:rPr lang="sv-SE" sz="1600" dirty="0"/>
              <a:t> (1926-1999</a:t>
            </a:r>
            <a:r>
              <a:rPr lang="sv-SE" sz="1600" dirty="0" smtClean="0"/>
              <a:t>)</a:t>
            </a:r>
            <a:r>
              <a:rPr lang="sv-SE" sz="1600" b="1" dirty="0"/>
              <a:t>:</a:t>
            </a:r>
          </a:p>
          <a:p>
            <a:pPr marL="0" indent="0"/>
            <a:endParaRPr lang="sv-SE" sz="1600" b="1" dirty="0" smtClean="0"/>
          </a:p>
          <a:p>
            <a:pPr marL="285750" indent="-285750">
              <a:buFont typeface="Arial"/>
              <a:buChar char="•"/>
            </a:pPr>
            <a:r>
              <a:rPr lang="sv-SE" sz="1600" b="1" dirty="0" smtClean="0"/>
              <a:t> ”naturalistisk</a:t>
            </a:r>
            <a:r>
              <a:rPr lang="sv-SE" sz="1600" b="1" dirty="0"/>
              <a:t>-positivistisk-pragmatisk” </a:t>
            </a:r>
            <a:r>
              <a:rPr lang="sv-SE" sz="1600" dirty="0" smtClean="0"/>
              <a:t>inriktning </a:t>
            </a:r>
          </a:p>
          <a:p>
            <a:pPr marL="0" indent="0"/>
            <a:endParaRPr lang="sv-SE" sz="1600" dirty="0" smtClean="0"/>
          </a:p>
          <a:p>
            <a:r>
              <a:rPr lang="sv-SE" sz="1600" dirty="0" smtClean="0"/>
              <a:t>”</a:t>
            </a:r>
            <a:r>
              <a:rPr lang="sv-SE" sz="1600" i="1" dirty="0"/>
              <a:t>Positivismen har i hög grad varit kulturskapande därför att den lade grunden för en stark tilltro till förnuftet</a:t>
            </a:r>
            <a:r>
              <a:rPr lang="sv-SE" sz="1600" dirty="0"/>
              <a:t>” (</a:t>
            </a:r>
            <a:r>
              <a:rPr lang="sv-SE" sz="1600" dirty="0" err="1"/>
              <a:t>Skjervheim</a:t>
            </a:r>
            <a:r>
              <a:rPr lang="sv-SE" sz="1600" dirty="0"/>
              <a:t> 1971, s 18). </a:t>
            </a:r>
            <a:endParaRPr lang="sv-SE" sz="1600" dirty="0" smtClean="0"/>
          </a:p>
          <a:p>
            <a:endParaRPr lang="sv-SE" sz="1600" dirty="0" smtClean="0"/>
          </a:p>
          <a:p>
            <a:pPr marL="285750" indent="-285750">
              <a:buFont typeface="Arial"/>
              <a:buChar char="•"/>
            </a:pPr>
            <a:r>
              <a:rPr lang="sv-SE" sz="1600" b="1" dirty="0" smtClean="0"/>
              <a:t>”</a:t>
            </a:r>
            <a:r>
              <a:rPr lang="sv-SE" sz="1600" b="1" dirty="0"/>
              <a:t>fenomenologisk-existentiell” </a:t>
            </a:r>
            <a:r>
              <a:rPr lang="sv-SE" sz="1600" dirty="0" smtClean="0"/>
              <a:t>inriktning</a:t>
            </a:r>
          </a:p>
          <a:p>
            <a:pPr marL="285750" indent="-285750">
              <a:buFont typeface="Arial"/>
              <a:buChar char="•"/>
            </a:pPr>
            <a:endParaRPr lang="sv-SE" sz="1600" dirty="0"/>
          </a:p>
          <a:p>
            <a:pPr marL="0" indent="0"/>
            <a:r>
              <a:rPr lang="sv-SE" sz="1600" dirty="0" smtClean="0"/>
              <a:t> </a:t>
            </a:r>
            <a:r>
              <a:rPr lang="sv-SE" sz="1600" dirty="0"/>
              <a:t>Med ett fenomenologiskt anslag är grunden för kunskap alltså inte situerad utanför människan, utan i människan, i kroppen – i existensen. </a:t>
            </a:r>
            <a:endParaRPr lang="sv-SE" sz="1600" dirty="0" smtClean="0"/>
          </a:p>
          <a:p>
            <a:pPr marL="0" indent="0"/>
            <a:endParaRPr lang="sv-SE" sz="1600" dirty="0" smtClean="0"/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Mellan </a:t>
            </a:r>
            <a:r>
              <a:rPr lang="sv-SE" sz="1600" dirty="0"/>
              <a:t>det </a:t>
            </a:r>
            <a:r>
              <a:rPr lang="sv-SE" sz="1600" i="1" dirty="0"/>
              <a:t>observerbara, objektiva, mätbara</a:t>
            </a:r>
            <a:r>
              <a:rPr lang="sv-SE" sz="1600" dirty="0"/>
              <a:t>, </a:t>
            </a:r>
            <a:r>
              <a:rPr lang="sv-SE" sz="1600" i="1" dirty="0" smtClean="0"/>
              <a:t>nyttiga (natur-positivistisk-pragmatisk)</a:t>
            </a:r>
            <a:r>
              <a:rPr lang="sv-SE" sz="1600" dirty="0" smtClean="0"/>
              <a:t> </a:t>
            </a:r>
            <a:r>
              <a:rPr lang="sv-SE" sz="1600" dirty="0"/>
              <a:t>och en</a:t>
            </a:r>
            <a:r>
              <a:rPr lang="sv-SE" sz="1600" i="1" dirty="0"/>
              <a:t> </a:t>
            </a:r>
            <a:r>
              <a:rPr lang="sv-SE" sz="1600" i="1" dirty="0" smtClean="0"/>
              <a:t>fenomenologisk (fenomenologisk-existentiell) </a:t>
            </a:r>
            <a:r>
              <a:rPr lang="sv-SE" sz="1600" dirty="0"/>
              <a:t>utgångspunkt skapas alltså ett slags spänningsfält. 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97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Reflexivitet</a:t>
            </a:r>
            <a:r>
              <a:rPr lang="sv-SE" dirty="0" smtClean="0"/>
              <a:t>, klokskap och filosofi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913479"/>
            <a:ext cx="7220527" cy="452888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err="1"/>
              <a:t>Skjervheim</a:t>
            </a:r>
            <a:r>
              <a:rPr lang="sv-SE" dirty="0"/>
              <a:t> menar att</a:t>
            </a:r>
            <a:r>
              <a:rPr lang="sv-SE" b="1" dirty="0"/>
              <a:t> </a:t>
            </a:r>
            <a:r>
              <a:rPr lang="sv-SE" b="1" dirty="0" err="1"/>
              <a:t>reflexivitet</a:t>
            </a:r>
            <a:r>
              <a:rPr lang="sv-SE" b="1" dirty="0"/>
              <a:t> </a:t>
            </a:r>
            <a:r>
              <a:rPr lang="sv-SE" dirty="0"/>
              <a:t>är en form av </a:t>
            </a:r>
            <a:r>
              <a:rPr lang="sv-SE" b="1" dirty="0" smtClean="0"/>
              <a:t>mänsklig klokskap, </a:t>
            </a:r>
            <a:r>
              <a:rPr lang="sv-SE" dirty="0"/>
              <a:t>precis som </a:t>
            </a:r>
            <a:r>
              <a:rPr lang="sv-SE" b="1" dirty="0"/>
              <a:t>filosofi</a:t>
            </a:r>
            <a:r>
              <a:rPr lang="sv-SE" dirty="0"/>
              <a:t> är det. </a:t>
            </a:r>
            <a:endParaRPr lang="sv-SE" dirty="0" smtClean="0"/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b="1" dirty="0" smtClean="0"/>
              <a:t>Folkbildning</a:t>
            </a:r>
            <a:r>
              <a:rPr lang="sv-SE" dirty="0"/>
              <a:t>, utifrån </a:t>
            </a:r>
            <a:r>
              <a:rPr lang="sv-SE" dirty="0" err="1"/>
              <a:t>Skjervheims</a:t>
            </a:r>
            <a:r>
              <a:rPr lang="sv-SE" dirty="0"/>
              <a:t> filosofiska ståndpunkt, innebär således viktiga inslag av </a:t>
            </a:r>
            <a:r>
              <a:rPr lang="sv-SE" dirty="0" err="1" smtClean="0"/>
              <a:t>reflexivitet</a:t>
            </a:r>
            <a:r>
              <a:rPr lang="sv-SE" dirty="0" smtClean="0"/>
              <a:t>. 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/>
              <a:t>En </a:t>
            </a:r>
            <a:r>
              <a:rPr lang="sv-SE" dirty="0" err="1"/>
              <a:t>reflexivitet</a:t>
            </a:r>
            <a:r>
              <a:rPr lang="sv-SE" dirty="0"/>
              <a:t> som </a:t>
            </a:r>
            <a:r>
              <a:rPr lang="sv-SE" dirty="0" smtClean="0"/>
              <a:t>tar </a:t>
            </a:r>
            <a:r>
              <a:rPr lang="sv-SE" dirty="0"/>
              <a:t>sin utgångspunkt i </a:t>
            </a:r>
            <a:r>
              <a:rPr lang="sv-SE" b="1" dirty="0"/>
              <a:t>kroppssubjektet och en fenomenologisk förståelse</a:t>
            </a:r>
            <a:r>
              <a:rPr lang="sv-SE" dirty="0"/>
              <a:t>. </a:t>
            </a:r>
            <a:endParaRPr lang="sv-SE" dirty="0" smtClean="0"/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En </a:t>
            </a:r>
            <a:r>
              <a:rPr lang="sv-SE" dirty="0" err="1"/>
              <a:t>reflexivitet</a:t>
            </a:r>
            <a:r>
              <a:rPr lang="sv-SE" dirty="0"/>
              <a:t> som </a:t>
            </a:r>
            <a:r>
              <a:rPr lang="sv-SE" dirty="0" smtClean="0"/>
              <a:t>kan uppfattas </a:t>
            </a:r>
            <a:r>
              <a:rPr lang="sv-SE" dirty="0"/>
              <a:t>vara undan- och bortträngd på bekostnad av det </a:t>
            </a:r>
            <a:r>
              <a:rPr lang="sv-SE" b="1" i="1" dirty="0"/>
              <a:t>observerbara, objektiva, mätbara</a:t>
            </a:r>
            <a:r>
              <a:rPr lang="sv-SE" b="1" dirty="0"/>
              <a:t> </a:t>
            </a:r>
            <a:r>
              <a:rPr lang="sv-SE" dirty="0"/>
              <a:t>och </a:t>
            </a:r>
            <a:r>
              <a:rPr lang="sv-SE" b="1" i="1" dirty="0"/>
              <a:t>nyttiga. </a:t>
            </a:r>
            <a:endParaRPr lang="sv-SE" b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92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Kunskapssyn – kunskapande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199" y="2201357"/>
            <a:ext cx="7232073" cy="3611563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”Själva </a:t>
            </a:r>
            <a:r>
              <a:rPr lang="sv-SE" sz="2400" dirty="0"/>
              <a:t>ordet </a:t>
            </a:r>
            <a:r>
              <a:rPr lang="sv-SE" sz="2400" dirty="0" smtClean="0"/>
              <a:t>’kunskap’ </a:t>
            </a:r>
            <a:r>
              <a:rPr lang="sv-SE" sz="2400" dirty="0"/>
              <a:t>bär i sig den dubbla betydelsen, </a:t>
            </a:r>
            <a:r>
              <a:rPr lang="sv-SE" sz="2400" dirty="0" smtClean="0"/>
              <a:t>’att kunna’ </a:t>
            </a:r>
            <a:r>
              <a:rPr lang="sv-SE" sz="2400" dirty="0"/>
              <a:t>och </a:t>
            </a:r>
            <a:r>
              <a:rPr lang="sv-SE" sz="2400" dirty="0" smtClean="0"/>
              <a:t>’att skapa’. Kunskap </a:t>
            </a:r>
            <a:r>
              <a:rPr lang="sv-SE" sz="2400" dirty="0"/>
              <a:t>innebär något kreativt, den skapas av människan med hjälp av hennes kunskapsutrustning. Att skaffa sig kunskap är en aktivitet, i vilket vårt medvetande och våra själsgåvor tas i bruk och medverkar till att framställa </a:t>
            </a:r>
            <a:r>
              <a:rPr lang="sv-SE" sz="2400" dirty="0" smtClean="0"/>
              <a:t>kunskap” </a:t>
            </a:r>
            <a:r>
              <a:rPr lang="sv-SE" sz="2400" dirty="0"/>
              <a:t>(Gustavsson 2000, s 21).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56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11727"/>
            <a:ext cx="6553200" cy="958273"/>
          </a:xfrm>
        </p:spPr>
        <p:txBody>
          <a:bodyPr/>
          <a:lstStyle/>
          <a:p>
            <a:r>
              <a:rPr lang="sv-SE" dirty="0" smtClean="0"/>
              <a:t>Vilket/Vilka kunskapsbegrepp är framträdande i dagens skola?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420091"/>
            <a:ext cx="6553200" cy="4936259"/>
          </a:xfrm>
        </p:spPr>
        <p:txBody>
          <a:bodyPr/>
          <a:lstStyle/>
          <a:p>
            <a:r>
              <a:rPr lang="sv-SE" b="1" dirty="0" err="1"/>
              <a:t>Episteme</a:t>
            </a:r>
            <a:r>
              <a:rPr lang="sv-SE" dirty="0"/>
              <a:t> – den vetenskapliga kunskapen</a:t>
            </a:r>
          </a:p>
          <a:p>
            <a:pPr lvl="1"/>
            <a:r>
              <a:rPr lang="sv-SE" sz="1600" dirty="0">
                <a:latin typeface="Arial"/>
                <a:cs typeface="Arial"/>
              </a:rPr>
              <a:t>Teoretisk – vetenskaplig kunskap</a:t>
            </a:r>
          </a:p>
          <a:p>
            <a:pPr lvl="1"/>
            <a:r>
              <a:rPr lang="sv-SE" sz="1600" dirty="0">
                <a:latin typeface="Arial"/>
                <a:cs typeface="Arial"/>
              </a:rPr>
              <a:t>”sann, berättigad tro” (Platon 427-347 f Kr)</a:t>
            </a:r>
          </a:p>
          <a:p>
            <a:pPr lvl="1"/>
            <a:r>
              <a:rPr lang="sv-SE" sz="1600" dirty="0" smtClean="0">
                <a:latin typeface="Arial"/>
                <a:cs typeface="Arial"/>
              </a:rPr>
              <a:t>Vetande</a:t>
            </a:r>
          </a:p>
          <a:p>
            <a:pPr marL="457200" lvl="1" indent="0">
              <a:buNone/>
            </a:pPr>
            <a:endParaRPr lang="sv-SE" sz="1600" dirty="0">
              <a:latin typeface="Arial"/>
              <a:cs typeface="Arial"/>
            </a:endParaRPr>
          </a:p>
          <a:p>
            <a:r>
              <a:rPr lang="sv-SE" b="1" dirty="0" err="1"/>
              <a:t>Techné</a:t>
            </a:r>
            <a:r>
              <a:rPr lang="sv-SE" dirty="0"/>
              <a:t> – den praktiska-produktiva kunskapen</a:t>
            </a:r>
          </a:p>
          <a:p>
            <a:pPr lvl="1"/>
            <a:r>
              <a:rPr lang="sv-SE" sz="1600" dirty="0">
                <a:latin typeface="Arial"/>
                <a:cs typeface="Arial"/>
              </a:rPr>
              <a:t>Praktisk-produktiv kunskap</a:t>
            </a:r>
          </a:p>
          <a:p>
            <a:pPr lvl="1"/>
            <a:r>
              <a:rPr lang="sv-SE" sz="1600" dirty="0">
                <a:latin typeface="Arial"/>
                <a:cs typeface="Arial"/>
              </a:rPr>
              <a:t>”Kunskap i handling”</a:t>
            </a:r>
          </a:p>
          <a:p>
            <a:pPr lvl="1"/>
            <a:r>
              <a:rPr lang="sv-SE" sz="1600" dirty="0" smtClean="0">
                <a:latin typeface="Arial"/>
                <a:cs typeface="Arial"/>
              </a:rPr>
              <a:t>Kunnighet</a:t>
            </a:r>
          </a:p>
          <a:p>
            <a:pPr marL="457200" lvl="1" indent="0">
              <a:buNone/>
            </a:pPr>
            <a:endParaRPr lang="sv-SE" sz="1600" dirty="0">
              <a:latin typeface="Arial"/>
              <a:cs typeface="Arial"/>
            </a:endParaRPr>
          </a:p>
          <a:p>
            <a:r>
              <a:rPr lang="sv-SE" b="1" dirty="0" err="1"/>
              <a:t>Fronesis</a:t>
            </a:r>
            <a:r>
              <a:rPr lang="sv-SE" dirty="0"/>
              <a:t> – politisk-etisk kunskap</a:t>
            </a:r>
          </a:p>
          <a:p>
            <a:pPr lvl="1"/>
            <a:r>
              <a:rPr lang="sv-SE" sz="1600" dirty="0">
                <a:latin typeface="Arial"/>
                <a:cs typeface="Arial"/>
              </a:rPr>
              <a:t>Kunskap som praktisk klokhet</a:t>
            </a:r>
          </a:p>
          <a:p>
            <a:pPr lvl="1"/>
            <a:r>
              <a:rPr lang="sv-SE" sz="1600" dirty="0">
                <a:latin typeface="Arial"/>
                <a:cs typeface="Arial"/>
              </a:rPr>
              <a:t>Etiska handlingar</a:t>
            </a:r>
          </a:p>
          <a:p>
            <a:pPr lvl="1"/>
            <a:r>
              <a:rPr lang="sv-SE" sz="1600" dirty="0" smtClean="0">
                <a:latin typeface="Arial"/>
                <a:cs typeface="Arial"/>
              </a:rPr>
              <a:t>Klokhet</a:t>
            </a:r>
          </a:p>
          <a:p>
            <a:pPr marL="457200" lvl="1" indent="0">
              <a:buNone/>
            </a:pPr>
            <a:endParaRPr lang="sv-SE" sz="1600" dirty="0" smtClean="0">
              <a:latin typeface="Arial"/>
              <a:cs typeface="Arial"/>
            </a:endParaRPr>
          </a:p>
          <a:p>
            <a:pPr indent="-285750"/>
            <a:r>
              <a:rPr lang="sv-SE" sz="1800" b="1" dirty="0" smtClean="0">
                <a:latin typeface="Arial"/>
                <a:cs typeface="Arial"/>
              </a:rPr>
              <a:t>Andra kunskapsbegrepp?</a:t>
            </a:r>
            <a:endParaRPr lang="sv-SE" sz="1800" b="1" dirty="0">
              <a:latin typeface="Arial"/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310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Puls, min egen väg, att känna och att känna med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532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1-, 2- och 3-steg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674091"/>
            <a:ext cx="6553200" cy="4138829"/>
          </a:xfrm>
        </p:spPr>
        <p:txBody>
          <a:bodyPr/>
          <a:lstStyle/>
          <a:p>
            <a:r>
              <a:rPr lang="sv-SE" dirty="0" smtClean="0"/>
              <a:t>Puls</a:t>
            </a:r>
          </a:p>
          <a:p>
            <a:r>
              <a:rPr lang="sv-SE" dirty="0" smtClean="0"/>
              <a:t>Taktart</a:t>
            </a:r>
          </a:p>
          <a:p>
            <a:r>
              <a:rPr lang="sv-SE" dirty="0" smtClean="0"/>
              <a:t>Koordination</a:t>
            </a:r>
          </a:p>
          <a:p>
            <a:r>
              <a:rPr lang="sv-SE" dirty="0" smtClean="0"/>
              <a:t>Reaktion</a:t>
            </a:r>
          </a:p>
          <a:p>
            <a:r>
              <a:rPr lang="sv-SE" dirty="0" smtClean="0"/>
              <a:t>Samarbete</a:t>
            </a:r>
          </a:p>
          <a:p>
            <a:r>
              <a:rPr lang="sv-SE" dirty="0" smtClean="0"/>
              <a:t>Samspel</a:t>
            </a:r>
          </a:p>
          <a:p>
            <a:r>
              <a:rPr lang="sv-SE" dirty="0" smtClean="0"/>
              <a:t>Kanon</a:t>
            </a:r>
          </a:p>
          <a:p>
            <a:r>
              <a:rPr lang="sv-SE" dirty="0" smtClean="0"/>
              <a:t>Polyrytmik</a:t>
            </a:r>
          </a:p>
          <a:p>
            <a:r>
              <a:rPr lang="sv-SE" dirty="0"/>
              <a:t>I</a:t>
            </a:r>
            <a:r>
              <a:rPr lang="sv-SE" dirty="0" smtClean="0"/>
              <a:t>mprovisation</a:t>
            </a:r>
          </a:p>
          <a:p>
            <a:r>
              <a:rPr lang="sv-SE" dirty="0" smtClean="0"/>
              <a:t>Känna, lyssna, göra</a:t>
            </a:r>
          </a:p>
          <a:p>
            <a:r>
              <a:rPr lang="sv-SE" dirty="0" smtClean="0"/>
              <a:t>Upplevelse, lärande, förståelse, reflektion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053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i="1" dirty="0"/>
              <a:t>Vad </a:t>
            </a:r>
            <a:r>
              <a:rPr lang="sv-SE" i="1" dirty="0" smtClean="0"/>
              <a:t>finner du är </a:t>
            </a:r>
            <a:r>
              <a:rPr lang="sv-SE" i="1" dirty="0"/>
              <a:t>det centrala syftet med övningen</a:t>
            </a:r>
            <a:r>
              <a:rPr lang="sv-SE" i="1" dirty="0" smtClean="0"/>
              <a:t>?</a:t>
            </a:r>
          </a:p>
          <a:p>
            <a:pPr marL="0" indent="0">
              <a:buNone/>
            </a:pPr>
            <a:endParaRPr lang="sv-SE" i="1" dirty="0"/>
          </a:p>
          <a:p>
            <a:r>
              <a:rPr lang="sv-SE" i="1" dirty="0" smtClean="0"/>
              <a:t>Hur kan du använda denna övning i din praktik?</a:t>
            </a:r>
          </a:p>
          <a:p>
            <a:pPr marL="0" indent="0">
              <a:buNone/>
            </a:pPr>
            <a:endParaRPr lang="sv-SE" i="1" dirty="0" smtClean="0"/>
          </a:p>
          <a:p>
            <a:r>
              <a:rPr lang="sv-SE" i="1" dirty="0" smtClean="0"/>
              <a:t>På vilket sätt kan du utveckla övningen till din praktik?</a:t>
            </a:r>
          </a:p>
          <a:p>
            <a:pPr marL="0" indent="0">
              <a:buNone/>
            </a:pPr>
            <a:endParaRPr lang="sv-SE" i="1" dirty="0" smtClean="0"/>
          </a:p>
          <a:p>
            <a:r>
              <a:rPr lang="sv-SE" i="1" dirty="0" smtClean="0"/>
              <a:t>Hur kan du knyta ihop övningen med ”människosyn”, ”kunskapssyn”, ”kropp”, ”ha/vara kropp”, ”kunskap/kunskapande”, ”</a:t>
            </a:r>
            <a:r>
              <a:rPr lang="sv-SE" i="1" dirty="0" err="1" smtClean="0"/>
              <a:t>reflexivitet</a:t>
            </a:r>
            <a:r>
              <a:rPr lang="sv-SE" i="1" dirty="0" smtClean="0"/>
              <a:t>”?</a:t>
            </a:r>
            <a:endParaRPr lang="sv-SE" i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96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770479"/>
            <a:ext cx="7139709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I </a:t>
            </a:r>
            <a:r>
              <a:rPr lang="en-US" dirty="0" err="1" smtClean="0">
                <a:latin typeface="Arial" charset="0"/>
                <a:ea typeface="ＭＳ Ｐゴシック" charset="0"/>
              </a:rPr>
              <a:t>denna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tid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karaktäriserad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av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utvärdering</a:t>
            </a:r>
            <a:r>
              <a:rPr lang="en-US" dirty="0" smtClean="0">
                <a:latin typeface="Arial" charset="0"/>
                <a:ea typeface="ＭＳ Ｐゴシック" charset="0"/>
              </a:rPr>
              <a:t>, </a:t>
            </a:r>
            <a:r>
              <a:rPr lang="en-US" dirty="0" err="1" smtClean="0">
                <a:latin typeface="Arial" charset="0"/>
                <a:ea typeface="ＭＳ Ｐゴシック" charset="0"/>
              </a:rPr>
              <a:t>bedömning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och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mätande</a:t>
            </a:r>
            <a:r>
              <a:rPr lang="en-US" dirty="0" smtClean="0">
                <a:latin typeface="Arial" charset="0"/>
                <a:ea typeface="ＭＳ Ｐゴシック" charset="0"/>
              </a:rPr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dirty="0" smtClean="0"/>
              <a:t>…</a:t>
            </a:r>
            <a:r>
              <a:rPr lang="en-GB" dirty="0" err="1" smtClean="0"/>
              <a:t>vilken</a:t>
            </a:r>
            <a:r>
              <a:rPr lang="en-GB" dirty="0" smtClean="0"/>
              <a:t> </a:t>
            </a:r>
            <a:r>
              <a:rPr lang="en-GB" b="1" dirty="0" smtClean="0"/>
              <a:t>plats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kroppen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lärande</a:t>
            </a:r>
            <a:r>
              <a:rPr lang="en-GB" dirty="0" smtClean="0"/>
              <a:t>/</a:t>
            </a:r>
            <a:r>
              <a:rPr lang="en-GB" dirty="0" err="1" smtClean="0"/>
              <a:t>undervisning</a:t>
            </a:r>
            <a:r>
              <a:rPr lang="en-GB" dirty="0" smtClean="0"/>
              <a:t>/</a:t>
            </a:r>
            <a:r>
              <a:rPr lang="en-GB" dirty="0" err="1" smtClean="0"/>
              <a:t>utbildning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…</a:t>
            </a:r>
            <a:r>
              <a:rPr lang="en-GB" dirty="0" err="1" smtClean="0"/>
              <a:t>vilken</a:t>
            </a:r>
            <a:r>
              <a:rPr lang="en-GB" dirty="0" smtClean="0"/>
              <a:t> </a:t>
            </a:r>
            <a:r>
              <a:rPr lang="en-GB" b="1" dirty="0" err="1" smtClean="0"/>
              <a:t>mening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kroppen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musik</a:t>
            </a:r>
            <a:r>
              <a:rPr lang="en-GB" dirty="0" smtClean="0"/>
              <a:t>/</a:t>
            </a:r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och</a:t>
            </a:r>
            <a:r>
              <a:rPr lang="en-GB" dirty="0" smtClean="0"/>
              <a:t> form/</a:t>
            </a:r>
            <a:r>
              <a:rPr lang="en-GB" dirty="0" err="1" smtClean="0"/>
              <a:t>dans</a:t>
            </a:r>
            <a:r>
              <a:rPr lang="en-GB" dirty="0" smtClean="0"/>
              <a:t>/</a:t>
            </a:r>
            <a:r>
              <a:rPr lang="en-GB" dirty="0" err="1" smtClean="0"/>
              <a:t>teater</a:t>
            </a:r>
            <a:r>
              <a:rPr lang="en-GB" dirty="0" smtClean="0"/>
              <a:t>?</a:t>
            </a:r>
            <a:endParaRPr lang="en-GB" dirty="0"/>
          </a:p>
          <a:p>
            <a:pPr marL="0" indent="0"/>
            <a:endParaRPr lang="en-GB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…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vilket</a:t>
            </a:r>
            <a:r>
              <a:rPr lang="en-GB" dirty="0" smtClean="0"/>
              <a:t> </a:t>
            </a:r>
            <a:r>
              <a:rPr lang="en-GB" dirty="0" err="1" smtClean="0"/>
              <a:t>sätt</a:t>
            </a:r>
            <a:r>
              <a:rPr lang="en-GB" dirty="0" smtClean="0"/>
              <a:t> </a:t>
            </a:r>
            <a:r>
              <a:rPr lang="en-GB" dirty="0" err="1" smtClean="0"/>
              <a:t>är</a:t>
            </a:r>
            <a:r>
              <a:rPr lang="en-GB" dirty="0" smtClean="0"/>
              <a:t> </a:t>
            </a:r>
            <a:r>
              <a:rPr lang="en-GB" dirty="0" err="1" smtClean="0"/>
              <a:t>kroppen</a:t>
            </a:r>
            <a:r>
              <a:rPr lang="en-GB" dirty="0" smtClean="0"/>
              <a:t> </a:t>
            </a:r>
            <a:r>
              <a:rPr lang="en-GB" b="1" dirty="0" err="1" smtClean="0"/>
              <a:t>utgångspunkt</a:t>
            </a:r>
            <a:r>
              <a:rPr lang="en-GB" dirty="0" smtClean="0"/>
              <a:t> </a:t>
            </a:r>
            <a:r>
              <a:rPr lang="en-GB" dirty="0" err="1" smtClean="0"/>
              <a:t>för</a:t>
            </a:r>
            <a:r>
              <a:rPr lang="en-GB" dirty="0" smtClean="0"/>
              <a:t> </a:t>
            </a:r>
            <a:r>
              <a:rPr lang="en-GB" dirty="0" err="1" smtClean="0"/>
              <a:t>upplevelse</a:t>
            </a:r>
            <a:r>
              <a:rPr lang="en-GB" dirty="0" smtClean="0"/>
              <a:t>/</a:t>
            </a:r>
            <a:r>
              <a:rPr lang="en-GB" dirty="0" err="1" smtClean="0"/>
              <a:t>erfarenhet</a:t>
            </a:r>
            <a:r>
              <a:rPr lang="en-GB" dirty="0" smtClean="0"/>
              <a:t>, </a:t>
            </a:r>
            <a:r>
              <a:rPr lang="en-GB" dirty="0" err="1" smtClean="0"/>
              <a:t>lärande</a:t>
            </a:r>
            <a:r>
              <a:rPr lang="en-GB" dirty="0" smtClean="0"/>
              <a:t> </a:t>
            </a:r>
            <a:r>
              <a:rPr lang="en-GB" dirty="0" err="1" smtClean="0"/>
              <a:t>och</a:t>
            </a:r>
            <a:r>
              <a:rPr lang="en-GB" dirty="0" smtClean="0"/>
              <a:t> </a:t>
            </a:r>
            <a:r>
              <a:rPr lang="en-GB" dirty="0" err="1" smtClean="0"/>
              <a:t>reflektion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estetiska</a:t>
            </a:r>
            <a:r>
              <a:rPr lang="en-GB" dirty="0" smtClean="0"/>
              <a:t> </a:t>
            </a:r>
            <a:r>
              <a:rPr lang="en-GB" dirty="0" err="1" smtClean="0"/>
              <a:t>uttryckformer</a:t>
            </a:r>
            <a:r>
              <a:rPr lang="en-GB" dirty="0" smtClean="0"/>
              <a:t>?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29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315" y="2610233"/>
            <a:ext cx="20320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5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6553200" cy="1985818"/>
          </a:xfrm>
        </p:spPr>
        <p:txBody>
          <a:bodyPr/>
          <a:lstStyle/>
          <a:p>
            <a:r>
              <a:rPr lang="sv-SE" dirty="0"/>
              <a:t>Hälsa på </a:t>
            </a:r>
            <a:r>
              <a:rPr lang="sv-SE" dirty="0" smtClean="0"/>
              <a:t>varandra: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2000" dirty="0" smtClean="0"/>
              <a:t>Gå </a:t>
            </a:r>
            <a:r>
              <a:rPr lang="sv-SE" sz="2000" dirty="0"/>
              <a:t>runt och hälsa på alla i rummet.</a:t>
            </a:r>
            <a:r>
              <a:rPr lang="sv-SE" sz="1600" dirty="0"/>
              <a:t/>
            </a:r>
            <a:br>
              <a:rPr lang="sv-SE" sz="1600" dirty="0"/>
            </a:br>
            <a:endParaRPr lang="sv-SE" sz="1600" dirty="0"/>
          </a:p>
        </p:txBody>
      </p:sp>
      <p:pic>
        <p:nvPicPr>
          <p:cNvPr id="6" name="02 Facing Wes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3163" y="3600450"/>
            <a:ext cx="812800" cy="812800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9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42455"/>
            <a:ext cx="6553200" cy="992909"/>
          </a:xfrm>
        </p:spPr>
        <p:txBody>
          <a:bodyPr/>
          <a:lstStyle/>
          <a:p>
            <a:r>
              <a:rPr lang="en-GB" dirty="0" err="1" smtClean="0"/>
              <a:t>Slutsatser</a:t>
            </a:r>
            <a:r>
              <a:rPr lang="en-GB" dirty="0" smtClean="0"/>
              <a:t> </a:t>
            </a:r>
            <a:r>
              <a:rPr lang="en-GB" dirty="0" err="1" smtClean="0"/>
              <a:t>och</a:t>
            </a:r>
            <a:r>
              <a:rPr lang="en-GB" dirty="0" smtClean="0"/>
              <a:t> </a:t>
            </a:r>
            <a:r>
              <a:rPr lang="en-GB" dirty="0" err="1" smtClean="0"/>
              <a:t>implikationer</a:t>
            </a:r>
            <a:r>
              <a:rPr lang="en-GB" dirty="0" smtClean="0"/>
              <a:t> </a:t>
            </a:r>
            <a:r>
              <a:rPr lang="en-GB" dirty="0" err="1" smtClean="0"/>
              <a:t>för</a:t>
            </a:r>
            <a:r>
              <a:rPr lang="en-GB" dirty="0" smtClean="0"/>
              <a:t> </a:t>
            </a:r>
            <a:r>
              <a:rPr lang="en-GB" dirty="0" err="1" smtClean="0"/>
              <a:t>estetiska</a:t>
            </a:r>
            <a:r>
              <a:rPr lang="en-GB" dirty="0" smtClean="0"/>
              <a:t> </a:t>
            </a:r>
            <a:r>
              <a:rPr lang="en-GB" dirty="0" err="1" smtClean="0"/>
              <a:t>programmet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199" y="1524001"/>
            <a:ext cx="7497619" cy="4832350"/>
          </a:xfrm>
        </p:spPr>
        <p:txBody>
          <a:bodyPr/>
          <a:lstStyle/>
          <a:p>
            <a:r>
              <a:rPr lang="sv-SE" sz="1500" dirty="0"/>
              <a:t>Hur </a:t>
            </a:r>
            <a:r>
              <a:rPr lang="sv-SE" sz="1500" b="1" dirty="0"/>
              <a:t>talar</a:t>
            </a:r>
            <a:r>
              <a:rPr lang="sv-SE" sz="1500" dirty="0"/>
              <a:t> vi om </a:t>
            </a:r>
            <a:r>
              <a:rPr lang="sv-SE" sz="1500" dirty="0" smtClean="0"/>
              <a:t>kroppen </a:t>
            </a:r>
            <a:r>
              <a:rPr lang="sv-SE" sz="1500" dirty="0"/>
              <a:t>i relation </a:t>
            </a:r>
            <a:r>
              <a:rPr lang="sv-SE" sz="1500" dirty="0" smtClean="0"/>
              <a:t>till estetiska uttrycksformer?</a:t>
            </a:r>
          </a:p>
          <a:p>
            <a:pPr marL="0" indent="0">
              <a:buNone/>
            </a:pPr>
            <a:endParaRPr lang="sv-SE" sz="1500" dirty="0" smtClean="0"/>
          </a:p>
          <a:p>
            <a:r>
              <a:rPr lang="sv-SE" sz="1500" dirty="0"/>
              <a:t>Vilken </a:t>
            </a:r>
            <a:r>
              <a:rPr lang="sv-SE" sz="1500" b="1" dirty="0"/>
              <a:t>betydelse och mening </a:t>
            </a:r>
            <a:r>
              <a:rPr lang="sv-SE" sz="1500" dirty="0"/>
              <a:t>har kroppen vid lärande och undervisning</a:t>
            </a:r>
            <a:r>
              <a:rPr lang="sv-SE" sz="1500" dirty="0" smtClean="0"/>
              <a:t>?</a:t>
            </a:r>
          </a:p>
          <a:p>
            <a:pPr marL="0" indent="0">
              <a:buNone/>
            </a:pPr>
            <a:endParaRPr lang="sv-SE" sz="1500" dirty="0" smtClean="0"/>
          </a:p>
          <a:p>
            <a:r>
              <a:rPr lang="sv-SE" sz="1500" dirty="0"/>
              <a:t>Hur </a:t>
            </a:r>
            <a:r>
              <a:rPr lang="sv-SE" sz="1500" b="1" dirty="0" smtClean="0"/>
              <a:t>tillvaratas</a:t>
            </a:r>
            <a:r>
              <a:rPr lang="sv-SE" sz="1500" dirty="0" smtClean="0"/>
              <a:t> </a:t>
            </a:r>
            <a:r>
              <a:rPr lang="sv-SE" sz="1500" dirty="0"/>
              <a:t>de emotionella och existentiella aspekter av mening i undervisning och lärande</a:t>
            </a:r>
            <a:r>
              <a:rPr lang="sv-SE" sz="1500" dirty="0" smtClean="0"/>
              <a:t>?</a:t>
            </a:r>
          </a:p>
          <a:p>
            <a:pPr marL="0" indent="0">
              <a:buNone/>
            </a:pPr>
            <a:endParaRPr lang="sv-SE" sz="1500" dirty="0" smtClean="0"/>
          </a:p>
          <a:p>
            <a:r>
              <a:rPr lang="sv-SE" sz="1500" dirty="0"/>
              <a:t>Vilken/a </a:t>
            </a:r>
            <a:r>
              <a:rPr lang="sv-SE" sz="1500" b="1" dirty="0"/>
              <a:t>människosyn/er</a:t>
            </a:r>
            <a:r>
              <a:rPr lang="sv-SE" sz="1500" dirty="0"/>
              <a:t> framträder? </a:t>
            </a:r>
          </a:p>
          <a:p>
            <a:pPr marL="0" indent="0">
              <a:buNone/>
            </a:pPr>
            <a:endParaRPr lang="sv-SE" sz="1500" dirty="0"/>
          </a:p>
          <a:p>
            <a:r>
              <a:rPr lang="sv-SE" sz="1500" dirty="0"/>
              <a:t>Vilken/a </a:t>
            </a:r>
            <a:r>
              <a:rPr lang="sv-SE" sz="1500" b="1" dirty="0"/>
              <a:t>kunskapssyn/er</a:t>
            </a:r>
            <a:r>
              <a:rPr lang="sv-SE" sz="1500" dirty="0"/>
              <a:t> är rådande på estetiska programmet?</a:t>
            </a:r>
          </a:p>
          <a:p>
            <a:pPr marL="0" indent="0">
              <a:buNone/>
            </a:pPr>
            <a:endParaRPr lang="sv-SE" sz="1500" dirty="0"/>
          </a:p>
          <a:p>
            <a:r>
              <a:rPr lang="sv-SE" sz="1500" dirty="0" smtClean="0"/>
              <a:t>Kan den marginaliserade kroppen beredas plats? Är vi </a:t>
            </a:r>
            <a:r>
              <a:rPr lang="sv-SE" sz="1500" b="1" dirty="0" smtClean="0"/>
              <a:t>intresserade</a:t>
            </a:r>
            <a:r>
              <a:rPr lang="sv-SE" sz="1500" dirty="0" smtClean="0"/>
              <a:t> av att ge kroppen plats?</a:t>
            </a:r>
          </a:p>
          <a:p>
            <a:pPr marL="0" indent="0">
              <a:buNone/>
            </a:pPr>
            <a:endParaRPr lang="sv-SE" sz="1500" dirty="0" smtClean="0"/>
          </a:p>
          <a:p>
            <a:r>
              <a:rPr lang="sv-SE" sz="1500" dirty="0" smtClean="0"/>
              <a:t>Vilka </a:t>
            </a:r>
            <a:r>
              <a:rPr lang="sv-SE" sz="1500" b="1" dirty="0" smtClean="0"/>
              <a:t>konsekvenser</a:t>
            </a:r>
            <a:r>
              <a:rPr lang="sv-SE" sz="1500" dirty="0" smtClean="0"/>
              <a:t> innebär det för lärande i estetiska uttrycksformer?</a:t>
            </a:r>
          </a:p>
          <a:p>
            <a:pPr marL="0" indent="0">
              <a:buNone/>
            </a:pPr>
            <a:endParaRPr lang="sv-SE" sz="1500" dirty="0" smtClean="0"/>
          </a:p>
          <a:p>
            <a:r>
              <a:rPr lang="sv-SE" sz="1500" dirty="0" smtClean="0"/>
              <a:t>Hur kan detta ge </a:t>
            </a:r>
            <a:r>
              <a:rPr lang="sv-SE" sz="1500" b="1" dirty="0" smtClean="0"/>
              <a:t>effekt </a:t>
            </a:r>
            <a:r>
              <a:rPr lang="sv-SE" sz="1500" dirty="0" smtClean="0"/>
              <a:t>på lärande, bildning och utbildning? </a:t>
            </a:r>
          </a:p>
          <a:p>
            <a:pPr marL="0" indent="0">
              <a:buNone/>
            </a:pPr>
            <a:endParaRPr lang="sv-SE" sz="15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64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Sammanfattning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Kroppens marginaliserade plats i skolan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Vikten av en uttalad reflekterad människosyn och kunskapssyn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Med utgångspunkt i kropp och filosofisk reflektion – en väg mot </a:t>
            </a:r>
            <a:r>
              <a:rPr lang="sv-SE" dirty="0" err="1" smtClean="0"/>
              <a:t>reflexivitet</a:t>
            </a:r>
            <a:r>
              <a:rPr lang="sv-SE" dirty="0" smtClean="0"/>
              <a:t> och kunskap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Reflektioner: genomförd workshop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958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19364"/>
            <a:ext cx="6553200" cy="658091"/>
          </a:xfrm>
        </p:spPr>
        <p:txBody>
          <a:bodyPr/>
          <a:lstStyle/>
          <a:p>
            <a:r>
              <a:rPr lang="sv-SE" dirty="0" smtClean="0"/>
              <a:t>Referenser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773546"/>
            <a:ext cx="6553200" cy="5357090"/>
          </a:xfrm>
        </p:spPr>
        <p:txBody>
          <a:bodyPr/>
          <a:lstStyle/>
          <a:p>
            <a:pPr marL="0" indent="0">
              <a:buNone/>
            </a:pPr>
            <a:r>
              <a:rPr lang="sv-SE" sz="900" b="1" dirty="0" smtClean="0"/>
              <a:t>LITTERATUR:</a:t>
            </a:r>
          </a:p>
          <a:p>
            <a:r>
              <a:rPr lang="sv-SE" sz="900" dirty="0" err="1" smtClean="0"/>
              <a:t>Broady</a:t>
            </a:r>
            <a:r>
              <a:rPr lang="sv-SE" sz="900" dirty="0"/>
              <a:t>, Donald (1984). Om bildning och konsten att ärva. I: Burman, Anders &amp; Sundgren, Per (eds.) (2010). </a:t>
            </a:r>
            <a:r>
              <a:rPr lang="sv-SE" sz="900" i="1" dirty="0"/>
              <a:t>Bildning. </a:t>
            </a:r>
            <a:r>
              <a:rPr lang="sv-SE" sz="900" i="1" dirty="0" smtClean="0"/>
              <a:t>Texter </a:t>
            </a:r>
            <a:r>
              <a:rPr lang="sv-SE" sz="900" i="1" dirty="0"/>
              <a:t>från Esaias Tegnér till Sven-Eric Liedman</a:t>
            </a:r>
            <a:r>
              <a:rPr lang="sv-SE" sz="900" dirty="0"/>
              <a:t>, Göteborg: Daidalos</a:t>
            </a:r>
          </a:p>
          <a:p>
            <a:r>
              <a:rPr lang="sv-SE" sz="900" dirty="0" err="1"/>
              <a:t>Broady</a:t>
            </a:r>
            <a:r>
              <a:rPr lang="sv-SE" sz="900" dirty="0"/>
              <a:t>, Donald (1998). Kulturens fält: om Pierre Bourdieus sociolog. I: </a:t>
            </a:r>
            <a:r>
              <a:rPr lang="sv-SE" sz="900" i="1" dirty="0"/>
              <a:t>Masskommunikation och kultur</a:t>
            </a:r>
            <a:r>
              <a:rPr lang="sv-SE" sz="900" dirty="0"/>
              <a:t>, NORDICOM-Nytt/Sverige, Nr 1-2, 1998</a:t>
            </a:r>
          </a:p>
          <a:p>
            <a:r>
              <a:rPr lang="sv-SE" sz="900" dirty="0" err="1"/>
              <a:t>Broady</a:t>
            </a:r>
            <a:r>
              <a:rPr lang="sv-SE" sz="900" dirty="0"/>
              <a:t>, Donald (2000). Inledning. I: Bourdieu, Pierre (2000). </a:t>
            </a:r>
            <a:r>
              <a:rPr lang="sv-SE" sz="900" i="1" dirty="0"/>
              <a:t>Konstens regler</a:t>
            </a:r>
            <a:r>
              <a:rPr lang="sv-SE" sz="900" dirty="0"/>
              <a:t>, </a:t>
            </a:r>
            <a:r>
              <a:rPr lang="sv-SE" sz="900" dirty="0" err="1"/>
              <a:t>Stehag</a:t>
            </a:r>
            <a:r>
              <a:rPr lang="sv-SE" sz="900" dirty="0"/>
              <a:t>: Brutus Östlings Bokförlag</a:t>
            </a:r>
          </a:p>
          <a:p>
            <a:r>
              <a:rPr lang="sv-SE" sz="900" dirty="0"/>
              <a:t>Bourdieu, Pierre (1993). </a:t>
            </a:r>
            <a:r>
              <a:rPr lang="sv-SE" sz="900" i="1" dirty="0"/>
              <a:t>Kultursociologiska texter</a:t>
            </a:r>
            <a:r>
              <a:rPr lang="sv-SE" sz="900" dirty="0"/>
              <a:t>, </a:t>
            </a:r>
            <a:r>
              <a:rPr lang="sv-SE" sz="900" dirty="0" err="1"/>
              <a:t>Stehag</a:t>
            </a:r>
            <a:r>
              <a:rPr lang="sv-SE" sz="900" dirty="0"/>
              <a:t>: Brutus Östlings Bokförlag</a:t>
            </a:r>
          </a:p>
          <a:p>
            <a:r>
              <a:rPr lang="sv-SE" sz="900" dirty="0"/>
              <a:t>Bourdieu, Pierre (2000). </a:t>
            </a:r>
            <a:r>
              <a:rPr lang="sv-SE" sz="900" i="1" dirty="0"/>
              <a:t>Konstens regler: det litterära fältets uppkomst och struktur</a:t>
            </a:r>
            <a:r>
              <a:rPr lang="sv-SE" sz="900" dirty="0"/>
              <a:t>, </a:t>
            </a:r>
            <a:r>
              <a:rPr lang="sv-SE" sz="900" dirty="0" err="1"/>
              <a:t>Stehag</a:t>
            </a:r>
            <a:r>
              <a:rPr lang="sv-SE" sz="900" dirty="0"/>
              <a:t>: Brutus Östlings Bokförlag</a:t>
            </a:r>
          </a:p>
          <a:p>
            <a:r>
              <a:rPr lang="sv-SE" sz="900" dirty="0"/>
              <a:t>Bourdieu, Pierre (2010). </a:t>
            </a:r>
            <a:r>
              <a:rPr lang="sv-SE" sz="900" i="1" dirty="0" err="1"/>
              <a:t>Distinction</a:t>
            </a:r>
            <a:r>
              <a:rPr lang="sv-SE" sz="900" dirty="0"/>
              <a:t>, London: </a:t>
            </a:r>
            <a:r>
              <a:rPr lang="sv-SE" sz="900" dirty="0" smtClean="0"/>
              <a:t>Routledge</a:t>
            </a:r>
          </a:p>
          <a:p>
            <a:r>
              <a:rPr lang="sv-SE" sz="900" dirty="0"/>
              <a:t>Dahlberg, Helena (2013). </a:t>
            </a:r>
            <a:r>
              <a:rPr lang="sv-SE" sz="900" i="1" dirty="0"/>
              <a:t>Vad är kött?: kroppen och människan i </a:t>
            </a:r>
            <a:r>
              <a:rPr lang="sv-SE" sz="900" i="1" dirty="0" err="1"/>
              <a:t>Merleau-Pontys</a:t>
            </a:r>
            <a:r>
              <a:rPr lang="sv-SE" sz="900" i="1" dirty="0"/>
              <a:t> filosofi</a:t>
            </a:r>
            <a:r>
              <a:rPr lang="sv-SE" sz="900" dirty="0"/>
              <a:t>, Göteborg: Gläntan </a:t>
            </a:r>
            <a:r>
              <a:rPr lang="sv-SE" sz="900" dirty="0" smtClean="0"/>
              <a:t>produktion</a:t>
            </a:r>
          </a:p>
          <a:p>
            <a:r>
              <a:rPr lang="sv-SE" sz="900" dirty="0"/>
              <a:t>Foucault, Michel (1975/1987). </a:t>
            </a:r>
            <a:r>
              <a:rPr lang="sv-SE" sz="900" i="1" dirty="0"/>
              <a:t>Övervakning och straff: fängelsets födelse,</a:t>
            </a:r>
            <a:r>
              <a:rPr lang="sv-SE" sz="900" dirty="0"/>
              <a:t> Lund Arkiv </a:t>
            </a:r>
            <a:r>
              <a:rPr lang="sv-SE" sz="900" dirty="0" smtClean="0"/>
              <a:t>förlag</a:t>
            </a:r>
          </a:p>
          <a:p>
            <a:r>
              <a:rPr lang="sv-SE" sz="900" dirty="0"/>
              <a:t>Gustavsson, Bernt (2000). </a:t>
            </a:r>
            <a:r>
              <a:rPr lang="sv-SE" sz="900" i="1" dirty="0"/>
              <a:t>Kunskapsfilosofi. Tre kunskapsformer I historisk belysning</a:t>
            </a:r>
            <a:r>
              <a:rPr lang="sv-SE" sz="900" dirty="0"/>
              <a:t>, Wahlström &amp; Widstrand</a:t>
            </a:r>
          </a:p>
          <a:p>
            <a:r>
              <a:rPr lang="sv-SE" sz="900" dirty="0"/>
              <a:t>Gustavsson, Bernt (2012). Bildning och nytta, I: </a:t>
            </a:r>
            <a:r>
              <a:rPr lang="sv-SE" sz="900" dirty="0" err="1"/>
              <a:t>Varkøy</a:t>
            </a:r>
            <a:r>
              <a:rPr lang="sv-SE" sz="900" dirty="0"/>
              <a:t>, </a:t>
            </a:r>
            <a:r>
              <a:rPr lang="sv-SE" sz="900" dirty="0" err="1"/>
              <a:t>Øivind</a:t>
            </a:r>
            <a:r>
              <a:rPr lang="sv-SE" sz="900" dirty="0"/>
              <a:t> (red) (2012). </a:t>
            </a:r>
            <a:r>
              <a:rPr lang="sv-SE" sz="900" i="1" dirty="0"/>
              <a:t>Om </a:t>
            </a:r>
            <a:r>
              <a:rPr lang="sv-SE" sz="900" i="1" dirty="0" err="1"/>
              <a:t>nytte</a:t>
            </a:r>
            <a:r>
              <a:rPr lang="sv-SE" sz="900" i="1" dirty="0"/>
              <a:t> </a:t>
            </a:r>
            <a:r>
              <a:rPr lang="sv-SE" sz="900" i="1" dirty="0" err="1"/>
              <a:t>og</a:t>
            </a:r>
            <a:r>
              <a:rPr lang="sv-SE" sz="900" i="1" dirty="0"/>
              <a:t> </a:t>
            </a:r>
            <a:r>
              <a:rPr lang="sv-SE" sz="900" i="1" dirty="0" err="1"/>
              <a:t>onytte</a:t>
            </a:r>
            <a:r>
              <a:rPr lang="sv-SE" sz="900" dirty="0"/>
              <a:t>, Oslo: Abstract </a:t>
            </a:r>
            <a:r>
              <a:rPr lang="sv-SE" sz="900" dirty="0" err="1" smtClean="0"/>
              <a:t>forlag</a:t>
            </a:r>
            <a:endParaRPr lang="sv-SE" sz="900" dirty="0" smtClean="0"/>
          </a:p>
          <a:p>
            <a:r>
              <a:rPr lang="sv-SE" sz="900" dirty="0" err="1"/>
              <a:t>Holgersen</a:t>
            </a:r>
            <a:r>
              <a:rPr lang="sv-SE" sz="900" dirty="0"/>
              <a:t>, Sven-Erik (2006). Den </a:t>
            </a:r>
            <a:r>
              <a:rPr lang="sv-SE" sz="900" dirty="0" err="1"/>
              <a:t>kropslige</a:t>
            </a:r>
            <a:r>
              <a:rPr lang="sv-SE" sz="900" dirty="0"/>
              <a:t> </a:t>
            </a:r>
            <a:r>
              <a:rPr lang="sv-SE" sz="900" dirty="0" err="1"/>
              <a:t>vending</a:t>
            </a:r>
            <a:r>
              <a:rPr lang="sv-SE" sz="900" dirty="0"/>
              <a:t>. En </a:t>
            </a:r>
            <a:r>
              <a:rPr lang="sv-SE" sz="900" dirty="0" err="1"/>
              <a:t>fænomenologisk</a:t>
            </a:r>
            <a:r>
              <a:rPr lang="sv-SE" sz="900" dirty="0"/>
              <a:t> </a:t>
            </a:r>
            <a:r>
              <a:rPr lang="sv-SE" sz="900" dirty="0" err="1"/>
              <a:t>undersøgelse</a:t>
            </a:r>
            <a:r>
              <a:rPr lang="sv-SE" sz="900" dirty="0"/>
              <a:t> </a:t>
            </a:r>
            <a:r>
              <a:rPr lang="sv-SE" sz="900" dirty="0" err="1"/>
              <a:t>af</a:t>
            </a:r>
            <a:r>
              <a:rPr lang="sv-SE" sz="900" dirty="0"/>
              <a:t> </a:t>
            </a:r>
            <a:r>
              <a:rPr lang="sv-SE" sz="900" dirty="0" err="1"/>
              <a:t>musikalsk</a:t>
            </a:r>
            <a:r>
              <a:rPr lang="sv-SE" sz="900" dirty="0"/>
              <a:t> intersubjektivitet. I: Nielsen, </a:t>
            </a:r>
            <a:r>
              <a:rPr lang="sv-SE" sz="900" dirty="0" err="1"/>
              <a:t>Frede</a:t>
            </a:r>
            <a:r>
              <a:rPr lang="sv-SE" sz="900" dirty="0"/>
              <a:t> V &amp; </a:t>
            </a:r>
            <a:r>
              <a:rPr lang="sv-SE" sz="900" dirty="0" err="1"/>
              <a:t>Graabreæk</a:t>
            </a:r>
            <a:r>
              <a:rPr lang="sv-SE" sz="900" dirty="0"/>
              <a:t> Nielsen, Siw (red). </a:t>
            </a:r>
            <a:r>
              <a:rPr lang="sv-SE" sz="900" i="1" dirty="0"/>
              <a:t>Nordisk musikpedagogisk forskning</a:t>
            </a:r>
            <a:r>
              <a:rPr lang="sv-SE" sz="900" dirty="0"/>
              <a:t>, Årsbok 8, 2006, NMH-</a:t>
            </a:r>
            <a:r>
              <a:rPr lang="sv-SE" sz="900" dirty="0" err="1"/>
              <a:t>publikasjoner</a:t>
            </a:r>
            <a:r>
              <a:rPr lang="sv-SE" sz="900" dirty="0"/>
              <a:t> 2006:</a:t>
            </a:r>
            <a:r>
              <a:rPr lang="sv-SE" sz="900" dirty="0" smtClean="0"/>
              <a:t>1</a:t>
            </a:r>
          </a:p>
          <a:p>
            <a:r>
              <a:rPr lang="sv-SE" sz="900" dirty="0"/>
              <a:t>Lgy 70. </a:t>
            </a:r>
            <a:r>
              <a:rPr lang="sv-SE" sz="900" i="1" dirty="0"/>
              <a:t>Läroplan för gymnasieskolan 1970</a:t>
            </a:r>
            <a:r>
              <a:rPr lang="sv-SE" sz="900" dirty="0"/>
              <a:t> (tredje upplagan 1983). Allmän del, Stockholm: </a:t>
            </a:r>
            <a:r>
              <a:rPr lang="sv-SE" sz="900" dirty="0" smtClean="0"/>
              <a:t>Liber</a:t>
            </a:r>
          </a:p>
          <a:p>
            <a:r>
              <a:rPr lang="sv-SE" sz="900" dirty="0" err="1"/>
              <a:t>Merleau-Ponty</a:t>
            </a:r>
            <a:r>
              <a:rPr lang="sv-SE" sz="900" dirty="0"/>
              <a:t>, Maurice (1945/2002). </a:t>
            </a:r>
            <a:r>
              <a:rPr lang="sv-SE" sz="900" i="1" dirty="0" err="1"/>
              <a:t>Phenomenology</a:t>
            </a:r>
            <a:r>
              <a:rPr lang="sv-SE" sz="900" i="1" dirty="0"/>
              <a:t> </a:t>
            </a:r>
            <a:r>
              <a:rPr lang="sv-SE" sz="900" i="1" dirty="0" err="1"/>
              <a:t>of</a:t>
            </a:r>
            <a:r>
              <a:rPr lang="sv-SE" sz="900" i="1" dirty="0"/>
              <a:t> Perception,</a:t>
            </a:r>
            <a:r>
              <a:rPr lang="sv-SE" sz="900" dirty="0"/>
              <a:t> London: Routledge </a:t>
            </a:r>
          </a:p>
          <a:p>
            <a:r>
              <a:rPr lang="sv-SE" sz="900" dirty="0" err="1"/>
              <a:t>Merleau-Ponty</a:t>
            </a:r>
            <a:r>
              <a:rPr lang="sv-SE" sz="900" dirty="0"/>
              <a:t>, Maurice (1945/1997). </a:t>
            </a:r>
            <a:r>
              <a:rPr lang="sv-SE" sz="900" i="1" dirty="0"/>
              <a:t>Kroppens fenomenologi,</a:t>
            </a:r>
            <a:r>
              <a:rPr lang="sv-SE" sz="900" dirty="0"/>
              <a:t> Göteborg: Daidalos</a:t>
            </a:r>
          </a:p>
          <a:p>
            <a:r>
              <a:rPr lang="sv-SE" sz="900" dirty="0" err="1"/>
              <a:t>Merleau-Ponty</a:t>
            </a:r>
            <a:r>
              <a:rPr lang="sv-SE" sz="900" dirty="0"/>
              <a:t>, Maurice (1964/1968). </a:t>
            </a:r>
            <a:r>
              <a:rPr lang="sv-SE" sz="900" i="1" dirty="0"/>
              <a:t>The </a:t>
            </a:r>
            <a:r>
              <a:rPr lang="sv-SE" sz="900" i="1" dirty="0" err="1"/>
              <a:t>Visible</a:t>
            </a:r>
            <a:r>
              <a:rPr lang="sv-SE" sz="900" i="1" dirty="0"/>
              <a:t> and the </a:t>
            </a:r>
            <a:r>
              <a:rPr lang="sv-SE" sz="900" i="1" dirty="0" err="1"/>
              <a:t>Invisible</a:t>
            </a:r>
            <a:r>
              <a:rPr lang="sv-SE" sz="900" dirty="0"/>
              <a:t>, </a:t>
            </a:r>
            <a:r>
              <a:rPr lang="sv-SE" sz="900" dirty="0" err="1"/>
              <a:t>Evanstone</a:t>
            </a:r>
            <a:r>
              <a:rPr lang="sv-SE" sz="900" dirty="0"/>
              <a:t>: </a:t>
            </a:r>
            <a:r>
              <a:rPr lang="sv-SE" sz="900" dirty="0" err="1"/>
              <a:t>Nortwestern</a:t>
            </a:r>
            <a:r>
              <a:rPr lang="sv-SE" sz="900" dirty="0"/>
              <a:t> University </a:t>
            </a:r>
            <a:r>
              <a:rPr lang="sv-SE" sz="900" dirty="0" smtClean="0"/>
              <a:t>Press</a:t>
            </a:r>
          </a:p>
          <a:p>
            <a:r>
              <a:rPr lang="sv-SE" sz="900" dirty="0" err="1"/>
              <a:t>Merleau-Ponty</a:t>
            </a:r>
            <a:r>
              <a:rPr lang="sv-SE" sz="900" dirty="0"/>
              <a:t>, Maurice (2004). </a:t>
            </a:r>
            <a:r>
              <a:rPr lang="sv-SE" sz="900" i="1" dirty="0"/>
              <a:t>Lovtal till filosofin: essäer i urval</a:t>
            </a:r>
            <a:r>
              <a:rPr lang="sv-SE" sz="900" dirty="0"/>
              <a:t>, Eslöv: Brutus Östlings bokförlag, Symposium </a:t>
            </a:r>
            <a:endParaRPr lang="sv-SE" sz="900" dirty="0" smtClean="0"/>
          </a:p>
          <a:p>
            <a:r>
              <a:rPr lang="sv-SE" sz="900" dirty="0" err="1"/>
              <a:t>Skjervheim</a:t>
            </a:r>
            <a:r>
              <a:rPr lang="sv-SE" sz="900" dirty="0"/>
              <a:t>, Hans (1971). </a:t>
            </a:r>
            <a:r>
              <a:rPr lang="sv-SE" sz="900" i="1" dirty="0"/>
              <a:t>Deltagarna och åskådare. Sex bidrag till debatten om </a:t>
            </a:r>
            <a:r>
              <a:rPr lang="sv-SE" sz="900" i="1" dirty="0" err="1"/>
              <a:t>mäniskans</a:t>
            </a:r>
            <a:r>
              <a:rPr lang="sv-SE" sz="900" i="1" dirty="0"/>
              <a:t> frihet i det moderna samhälle</a:t>
            </a:r>
            <a:r>
              <a:rPr lang="sv-SE" sz="900" dirty="0"/>
              <a:t>t, Halmstad: Verdandi debatt</a:t>
            </a:r>
          </a:p>
          <a:p>
            <a:r>
              <a:rPr lang="sv-SE" sz="900" dirty="0"/>
              <a:t>Skolverket (2011). </a:t>
            </a:r>
            <a:r>
              <a:rPr lang="sv-SE" sz="900" i="1" dirty="0"/>
              <a:t>Läroplan för grundskola, förskoleklassen och fritidshem 201</a:t>
            </a:r>
            <a:r>
              <a:rPr lang="sv-SE" sz="900" dirty="0"/>
              <a:t>1, Stockholm: </a:t>
            </a:r>
            <a:r>
              <a:rPr lang="sv-SE" sz="900" dirty="0" err="1" smtClean="0"/>
              <a:t>Fritzes</a:t>
            </a:r>
            <a:endParaRPr lang="sv-SE" sz="900" dirty="0" smtClean="0"/>
          </a:p>
          <a:p>
            <a:r>
              <a:rPr lang="sv-SE" sz="900" dirty="0" err="1"/>
              <a:t>Thøgersen</a:t>
            </a:r>
            <a:r>
              <a:rPr lang="sv-SE" sz="900" dirty="0"/>
              <a:t>, Ulla (2004</a:t>
            </a:r>
            <a:r>
              <a:rPr lang="sv-SE" sz="900" i="1" dirty="0"/>
              <a:t>). </a:t>
            </a:r>
            <a:r>
              <a:rPr lang="sv-SE" sz="900" i="1" dirty="0" err="1"/>
              <a:t>Krop</a:t>
            </a:r>
            <a:r>
              <a:rPr lang="sv-SE" sz="900" i="1" dirty="0"/>
              <a:t> </a:t>
            </a:r>
            <a:r>
              <a:rPr lang="sv-SE" sz="900" i="1" dirty="0" err="1"/>
              <a:t>og</a:t>
            </a:r>
            <a:r>
              <a:rPr lang="sv-SE" sz="900" i="1" dirty="0"/>
              <a:t> </a:t>
            </a:r>
            <a:r>
              <a:rPr lang="sv-SE" sz="900" i="1" dirty="0" err="1"/>
              <a:t>fænomenologi</a:t>
            </a:r>
            <a:r>
              <a:rPr lang="sv-SE" sz="900" i="1" dirty="0"/>
              <a:t>. En introduktion </a:t>
            </a:r>
            <a:r>
              <a:rPr lang="sv-SE" sz="900" i="1" dirty="0" err="1"/>
              <a:t>til</a:t>
            </a:r>
            <a:r>
              <a:rPr lang="sv-SE" sz="900" i="1" dirty="0"/>
              <a:t> Maurice </a:t>
            </a:r>
            <a:r>
              <a:rPr lang="sv-SE" sz="900" i="1" dirty="0" err="1"/>
              <a:t>Merleu-Pontys</a:t>
            </a:r>
            <a:r>
              <a:rPr lang="sv-SE" sz="900" i="1" dirty="0"/>
              <a:t> filosofi</a:t>
            </a:r>
            <a:r>
              <a:rPr lang="sv-SE" sz="900" dirty="0"/>
              <a:t>, Danmark: </a:t>
            </a:r>
            <a:r>
              <a:rPr lang="sv-SE" sz="900" dirty="0" err="1" smtClean="0"/>
              <a:t>Academica</a:t>
            </a:r>
            <a:endParaRPr lang="sv-SE" sz="900" dirty="0" smtClean="0"/>
          </a:p>
          <a:p>
            <a:r>
              <a:rPr lang="sv-SE" sz="900" dirty="0"/>
              <a:t>Wahlström, Ninni (2009). </a:t>
            </a:r>
            <a:r>
              <a:rPr lang="sv-SE" sz="900" i="1" dirty="0"/>
              <a:t>Mellan leverans och utbildning. Om lärande I en mål- och resultatstyrd skola</a:t>
            </a:r>
            <a:r>
              <a:rPr lang="sv-SE" sz="900" dirty="0"/>
              <a:t>, Göteborg: </a:t>
            </a:r>
            <a:r>
              <a:rPr lang="sv-SE" sz="900" dirty="0" smtClean="0"/>
              <a:t>Daidalos</a:t>
            </a:r>
          </a:p>
          <a:p>
            <a:r>
              <a:rPr lang="sv-SE" sz="900" dirty="0" err="1"/>
              <a:t>Østerber</a:t>
            </a:r>
            <a:r>
              <a:rPr lang="sv-SE" sz="900" dirty="0"/>
              <a:t>, Dag (2012). </a:t>
            </a:r>
            <a:r>
              <a:rPr lang="sv-SE" sz="900" dirty="0" err="1"/>
              <a:t>Nyttens</a:t>
            </a:r>
            <a:r>
              <a:rPr lang="sv-SE" sz="900" dirty="0"/>
              <a:t> </a:t>
            </a:r>
            <a:r>
              <a:rPr lang="sv-SE" sz="900" dirty="0" err="1"/>
              <a:t>begrensninger</a:t>
            </a:r>
            <a:r>
              <a:rPr lang="sv-SE" sz="900" dirty="0"/>
              <a:t>, I: </a:t>
            </a:r>
            <a:r>
              <a:rPr lang="sv-SE" sz="900" dirty="0" err="1"/>
              <a:t>Varkøy</a:t>
            </a:r>
            <a:r>
              <a:rPr lang="sv-SE" sz="900" dirty="0"/>
              <a:t>, </a:t>
            </a:r>
            <a:r>
              <a:rPr lang="sv-SE" sz="900" dirty="0" err="1"/>
              <a:t>Øivind</a:t>
            </a:r>
            <a:r>
              <a:rPr lang="sv-SE" sz="900" dirty="0"/>
              <a:t> (red) (2012). </a:t>
            </a:r>
            <a:r>
              <a:rPr lang="sv-SE" sz="900" i="1" dirty="0"/>
              <a:t>Om </a:t>
            </a:r>
            <a:r>
              <a:rPr lang="sv-SE" sz="900" i="1" dirty="0" err="1"/>
              <a:t>nytte</a:t>
            </a:r>
            <a:r>
              <a:rPr lang="sv-SE" sz="900" i="1" dirty="0"/>
              <a:t> </a:t>
            </a:r>
            <a:r>
              <a:rPr lang="sv-SE" sz="900" i="1" dirty="0" err="1"/>
              <a:t>og</a:t>
            </a:r>
            <a:r>
              <a:rPr lang="sv-SE" sz="900" i="1" dirty="0"/>
              <a:t> </a:t>
            </a:r>
            <a:r>
              <a:rPr lang="sv-SE" sz="900" i="1" dirty="0" err="1"/>
              <a:t>onytte</a:t>
            </a:r>
            <a:r>
              <a:rPr lang="sv-SE" sz="900" dirty="0"/>
              <a:t>, Oslo: Abstract </a:t>
            </a:r>
            <a:r>
              <a:rPr lang="sv-SE" sz="900" dirty="0" err="1"/>
              <a:t>forlag</a:t>
            </a:r>
            <a:endParaRPr lang="sv-SE" sz="900" dirty="0"/>
          </a:p>
          <a:p>
            <a:r>
              <a:rPr lang="sv-SE" sz="900" dirty="0"/>
              <a:t>Österling Brunström, Johanna (2010). </a:t>
            </a:r>
            <a:r>
              <a:rPr lang="sv-SE" sz="900" i="1" dirty="0"/>
              <a:t>Musik i rörelse. Fyra lärares uppfattning om och användande av rörelse vid lärande av </a:t>
            </a:r>
            <a:r>
              <a:rPr lang="sv-SE" sz="900" i="1" dirty="0" err="1"/>
              <a:t>music</a:t>
            </a:r>
            <a:r>
              <a:rPr lang="sv-SE" sz="900" i="1" dirty="0"/>
              <a:t> på estetiska programmet, </a:t>
            </a:r>
            <a:r>
              <a:rPr lang="sv-SE" sz="900" i="1" dirty="0" err="1"/>
              <a:t>inrikning</a:t>
            </a:r>
            <a:r>
              <a:rPr lang="sv-SE" sz="900" i="1" dirty="0"/>
              <a:t> musik</a:t>
            </a:r>
            <a:r>
              <a:rPr lang="sv-SE" sz="900" dirty="0"/>
              <a:t>, Magisteruppsats, Musikhögskolan, Örebro universitet</a:t>
            </a:r>
          </a:p>
          <a:p>
            <a:endParaRPr lang="sv-SE" sz="900" dirty="0" smtClean="0"/>
          </a:p>
          <a:p>
            <a:pPr marL="0" indent="0">
              <a:buNone/>
            </a:pPr>
            <a:r>
              <a:rPr lang="sv-SE" sz="900" b="1" dirty="0" smtClean="0"/>
              <a:t>MUSIK</a:t>
            </a:r>
            <a:r>
              <a:rPr lang="sv-SE" sz="900" dirty="0" smtClean="0"/>
              <a:t>:</a:t>
            </a:r>
          </a:p>
          <a:p>
            <a:r>
              <a:rPr lang="sv-SE" sz="900" dirty="0"/>
              <a:t>Pat </a:t>
            </a:r>
            <a:r>
              <a:rPr lang="sv-SE" sz="900" dirty="0" err="1"/>
              <a:t>Metheny</a:t>
            </a:r>
            <a:r>
              <a:rPr lang="sv-SE" sz="900" dirty="0"/>
              <a:t>: ”</a:t>
            </a:r>
            <a:r>
              <a:rPr lang="sv-SE" sz="900" dirty="0" err="1"/>
              <a:t>Facing</a:t>
            </a:r>
            <a:r>
              <a:rPr lang="sv-SE" sz="900" dirty="0"/>
              <a:t> </a:t>
            </a:r>
            <a:r>
              <a:rPr lang="sv-SE" sz="900" dirty="0" err="1"/>
              <a:t>west</a:t>
            </a:r>
            <a:r>
              <a:rPr lang="sv-SE" sz="900" dirty="0" smtClean="0"/>
              <a:t>”</a:t>
            </a:r>
            <a:endParaRPr lang="sv-SE" sz="900" dirty="0"/>
          </a:p>
          <a:p>
            <a:r>
              <a:rPr lang="sv-SE" sz="900" dirty="0" smtClean="0"/>
              <a:t>Monica </a:t>
            </a:r>
            <a:r>
              <a:rPr lang="sv-SE" sz="900" dirty="0" err="1" smtClean="0"/>
              <a:t>Zetterlund:”Sakta</a:t>
            </a:r>
            <a:r>
              <a:rPr lang="sv-SE" sz="900" dirty="0" smtClean="0"/>
              <a:t> vi gå genom stan”</a:t>
            </a:r>
          </a:p>
          <a:p>
            <a:r>
              <a:rPr lang="sv-SE" sz="900" dirty="0" smtClean="0"/>
              <a:t>Lars Jansson Trio: ”</a:t>
            </a:r>
            <a:r>
              <a:rPr lang="sv-SE" sz="900" dirty="0" err="1" smtClean="0"/>
              <a:t>More</a:t>
            </a:r>
            <a:r>
              <a:rPr lang="sv-SE" sz="900" dirty="0" smtClean="0"/>
              <a:t> human”</a:t>
            </a:r>
          </a:p>
          <a:p>
            <a:endParaRPr lang="sv-SE" sz="900" dirty="0"/>
          </a:p>
          <a:p>
            <a:endParaRPr lang="sv-SE" sz="900" dirty="0"/>
          </a:p>
          <a:p>
            <a:endParaRPr lang="sv-SE" sz="900" dirty="0"/>
          </a:p>
          <a:p>
            <a:endParaRPr lang="sv-SE" sz="900" dirty="0"/>
          </a:p>
          <a:p>
            <a:endParaRPr lang="sv-SE" sz="900" dirty="0"/>
          </a:p>
          <a:p>
            <a:endParaRPr lang="sv-SE" sz="900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099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6553200" cy="2519976"/>
          </a:xfrm>
        </p:spPr>
        <p:txBody>
          <a:bodyPr/>
          <a:lstStyle/>
          <a:p>
            <a:pPr algn="ctr"/>
            <a:r>
              <a:rPr lang="sv-SE" sz="8000" dirty="0" smtClean="0"/>
              <a:t>Tack!</a:t>
            </a:r>
            <a:endParaRPr lang="sv-SE" sz="8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3509818"/>
            <a:ext cx="6553200" cy="1339273"/>
          </a:xfrm>
        </p:spPr>
        <p:txBody>
          <a:bodyPr/>
          <a:lstStyle/>
          <a:p>
            <a:pPr marL="0" indent="0" algn="ctr">
              <a:buNone/>
            </a:pPr>
            <a:endParaRPr lang="sv-SE" dirty="0" smtClean="0"/>
          </a:p>
          <a:p>
            <a:pPr marL="0" indent="0" algn="ctr">
              <a:buNone/>
            </a:pPr>
            <a:r>
              <a:rPr lang="sv-SE" smtClean="0"/>
              <a:t>johanna.osterling</a:t>
            </a:r>
            <a:r>
              <a:rPr lang="sv-SE" dirty="0" err="1" smtClean="0"/>
              <a:t>-brunstrom@oru.se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10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84727"/>
            <a:ext cx="6553200" cy="704273"/>
          </a:xfrm>
        </p:spPr>
        <p:txBody>
          <a:bodyPr/>
          <a:lstStyle/>
          <a:p>
            <a:r>
              <a:rPr lang="sv-SE" dirty="0" smtClean="0"/>
              <a:t>Reflektion: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889001"/>
            <a:ext cx="6561667" cy="53340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sz="1600" i="1" dirty="0"/>
              <a:t>Varför hälsar vi på varandra</a:t>
            </a:r>
            <a:r>
              <a:rPr lang="sv-SE" sz="1600" i="1" dirty="0" smtClean="0"/>
              <a:t>?</a:t>
            </a:r>
          </a:p>
          <a:p>
            <a:pPr marL="0" indent="0"/>
            <a:endParaRPr lang="sv-SE" sz="1600" i="1" dirty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Hur gjorde du?</a:t>
            </a:r>
          </a:p>
          <a:p>
            <a:pPr marL="0" indent="0"/>
            <a:endParaRPr lang="sv-SE" sz="1600" i="1" dirty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Hur mötte du någon med din kropp?</a:t>
            </a:r>
          </a:p>
          <a:p>
            <a:pPr marL="0" indent="0"/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Vilka sinnen (perception) var inblandade?</a:t>
            </a:r>
          </a:p>
          <a:p>
            <a:pPr marL="0" indent="0"/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Hur kändes det?</a:t>
            </a:r>
          </a:p>
          <a:p>
            <a:pPr marL="0" indent="0"/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På vilka fler sätt skulle du kunna hälsat på?</a:t>
            </a:r>
          </a:p>
          <a:p>
            <a:pPr marL="0" indent="0"/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Syfte och mål med att hälsa på varandra?</a:t>
            </a:r>
          </a:p>
          <a:p>
            <a:pPr marL="0" indent="0"/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Hur kan ditt sätt att närma dig en människa/kropp avspeglas i ditt sätt att hälsa?</a:t>
            </a:r>
          </a:p>
          <a:p>
            <a:pPr marL="0" indent="0"/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r>
              <a:rPr lang="sv-SE" sz="1600" i="1" dirty="0" smtClean="0"/>
              <a:t>Vad kan du lära genom ditt sätt att hälsa/eller bli hälsad på</a:t>
            </a:r>
            <a:r>
              <a:rPr lang="sv-SE" sz="1600" i="1" dirty="0"/>
              <a:t>?</a:t>
            </a:r>
            <a:endParaRPr lang="sv-SE" sz="1600" i="1" dirty="0" smtClean="0"/>
          </a:p>
          <a:p>
            <a:pPr marL="342900" indent="-342900">
              <a:buFont typeface="Arial"/>
              <a:buChar char="•"/>
            </a:pPr>
            <a:endParaRPr lang="sv-SE" sz="1800" i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515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6" name="Platshållare för text 5"/>
          <p:cNvSpPr txBox="1">
            <a:spLocks/>
          </p:cNvSpPr>
          <p:nvPr/>
        </p:nvSpPr>
        <p:spPr bwMode="auto">
          <a:xfrm>
            <a:off x="2209801" y="4479636"/>
            <a:ext cx="4966446" cy="16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sv-SE" sz="2000" b="0" i="0" kern="1200">
                <a:solidFill>
                  <a:schemeClr val="tx1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="0" i="0" kern="1200">
                <a:solidFill>
                  <a:schemeClr val="tx1"/>
                </a:solidFill>
                <a:latin typeface="Sabon LT Std"/>
                <a:ea typeface="ＭＳ Ｐゴシック" pitchFamily="68" charset="-128"/>
                <a:cs typeface="Sabon LT Std" pitchFamily="18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b="0" i="0" kern="1200">
                <a:solidFill>
                  <a:schemeClr val="tx1"/>
                </a:solidFill>
                <a:latin typeface="Sabon LT Std"/>
                <a:ea typeface="ＭＳ Ｐゴシック" pitchFamily="68" charset="-128"/>
                <a:cs typeface="Sabon LT Std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Sabon LT Std"/>
                <a:ea typeface="ＭＳ Ｐゴシック" pitchFamily="68" charset="-128"/>
                <a:cs typeface="Sabon LT Std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Sabon LT Std"/>
                <a:ea typeface="ＭＳ Ｐゴシック" pitchFamily="68" charset="-128"/>
                <a:cs typeface="Sabon LT St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                            (</a:t>
            </a:r>
            <a:r>
              <a:rPr lang="de-DE" sz="2400" dirty="0" err="1" smtClean="0"/>
              <a:t>Holgersen</a:t>
            </a:r>
            <a:r>
              <a:rPr lang="de-DE" sz="2400" dirty="0" smtClean="0"/>
              <a:t> 2010)</a:t>
            </a:r>
          </a:p>
          <a:p>
            <a:endParaRPr lang="de-DE" dirty="0"/>
          </a:p>
        </p:txBody>
      </p:sp>
      <p:sp>
        <p:nvSpPr>
          <p:cNvPr id="7" name="Rubrik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3600" dirty="0" smtClean="0"/>
              <a:t>”</a:t>
            </a:r>
            <a:r>
              <a:rPr lang="sv-SE" sz="3600" dirty="0" err="1" smtClean="0"/>
              <a:t>We</a:t>
            </a:r>
            <a:r>
              <a:rPr lang="sv-SE" sz="3600" dirty="0" smtClean="0"/>
              <a:t> </a:t>
            </a:r>
            <a:r>
              <a:rPr lang="sv-SE" sz="3600" dirty="0" err="1" smtClean="0"/>
              <a:t>meet</a:t>
            </a:r>
            <a:r>
              <a:rPr lang="sv-SE" sz="3600" dirty="0" smtClean="0"/>
              <a:t> the world in perception, </a:t>
            </a:r>
            <a:br>
              <a:rPr lang="sv-SE" sz="3600" dirty="0" smtClean="0"/>
            </a:br>
            <a:r>
              <a:rPr lang="sv-SE" sz="3600" dirty="0" err="1" smtClean="0"/>
              <a:t>but</a:t>
            </a:r>
            <a:r>
              <a:rPr lang="sv-SE" sz="3600" dirty="0" smtClean="0"/>
              <a:t> </a:t>
            </a:r>
            <a:r>
              <a:rPr lang="sv-SE" sz="3600" dirty="0" err="1" smtClean="0"/>
              <a:t>change</a:t>
            </a:r>
            <a:r>
              <a:rPr lang="sv-SE" sz="3600" dirty="0" smtClean="0"/>
              <a:t> it </a:t>
            </a:r>
            <a:r>
              <a:rPr lang="sv-SE" sz="3600" dirty="0" err="1" smtClean="0"/>
              <a:t>through</a:t>
            </a:r>
            <a:r>
              <a:rPr lang="sv-SE" sz="3600" dirty="0" smtClean="0"/>
              <a:t> </a:t>
            </a:r>
            <a:r>
              <a:rPr lang="sv-SE" sz="3600" dirty="0" err="1" smtClean="0"/>
              <a:t>reflection</a:t>
            </a:r>
            <a:r>
              <a:rPr lang="sv-SE" sz="3600" dirty="0" smtClean="0"/>
              <a:t>”</a:t>
            </a:r>
          </a:p>
          <a:p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08049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/>
          <p:cNvSpPr>
            <a:spLocks noGrp="1"/>
          </p:cNvSpPr>
          <p:nvPr>
            <p:ph type="title"/>
          </p:nvPr>
        </p:nvSpPr>
        <p:spPr>
          <a:xfrm>
            <a:off x="838200" y="769938"/>
            <a:ext cx="6553200" cy="1143000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Kroppens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plats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skolan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171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01863"/>
            <a:ext cx="6553200" cy="3611562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Vad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  <a:cs typeface="Arial" charset="0"/>
              </a:rPr>
              <a:t>är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kropp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0" indent="0">
              <a:buNone/>
            </a:pPr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Vilken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i="1" dirty="0" smtClean="0">
                <a:latin typeface="Arial" charset="0"/>
                <a:ea typeface="ＭＳ Ｐゴシック" charset="0"/>
                <a:cs typeface="Arial" charset="0"/>
              </a:rPr>
              <a:t>roll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spelar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kroppen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skolan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0" indent="0">
              <a:buNone/>
            </a:pPr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Vilken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  <a:cs typeface="Arial" charset="0"/>
              </a:rPr>
              <a:t>syn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på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kropp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genomsyrar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skolan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0" indent="0">
              <a:buNone/>
            </a:pPr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Har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kroppen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  <a:cs typeface="Arial" charset="0"/>
              </a:rPr>
              <a:t>funktion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eller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  <a:cs typeface="Arial" charset="0"/>
              </a:rPr>
              <a:t>mening</a:t>
            </a:r>
            <a:r>
              <a:rPr lang="en-US" i="1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skolan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?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172" name="Platshållare för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1CA451-1C87-6645-9026-5ECDBD59D02B}" type="datetime1">
              <a:rPr lang="sv-SE">
                <a:cs typeface="Arial" charset="0"/>
              </a:rPr>
              <a:pPr eaLnBrk="1" hangingPunct="1"/>
              <a:t>2015-04-13</a:t>
            </a:fld>
            <a:endParaRPr lang="sv-SE">
              <a:cs typeface="Arial" charset="0"/>
            </a:endParaRPr>
          </a:p>
        </p:txBody>
      </p:sp>
      <p:sp>
        <p:nvSpPr>
          <p:cNvPr id="7173" name="Platshållare för bildnumm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FA4DFC-7AEA-5A45-A056-A9968E9ADCA8}" type="slidenum">
              <a:rPr lang="sv-SE">
                <a:cs typeface="Arial" charset="0"/>
              </a:rPr>
              <a:pPr eaLnBrk="1" hangingPunct="1"/>
              <a:t>6</a:t>
            </a:fld>
            <a:endParaRPr lang="sv-S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7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3182"/>
            <a:ext cx="6862618" cy="1096819"/>
          </a:xfrm>
        </p:spPr>
        <p:txBody>
          <a:bodyPr/>
          <a:lstStyle/>
          <a:p>
            <a:r>
              <a:rPr lang="sv-SE" sz="1400" b="1" dirty="0" smtClean="0">
                <a:latin typeface="Arial" charset="0"/>
                <a:ea typeface="ヒラギノ明朝 Pro W6" charset="0"/>
                <a:cs typeface="ヒラギノ明朝 Pro W6" charset="0"/>
              </a:rPr>
              <a:t>Resultat från </a:t>
            </a:r>
            <a:r>
              <a:rPr lang="sv-SE" sz="1400" dirty="0" smtClean="0">
                <a:latin typeface="Arial" charset="0"/>
                <a:ea typeface="ＭＳ Ｐゴシック" charset="0"/>
                <a:cs typeface="Arial" charset="0"/>
              </a:rPr>
              <a:t>magisteruppsats</a:t>
            </a:r>
            <a:r>
              <a:rPr lang="sv-SE" sz="1400" dirty="0">
                <a:latin typeface="Arial" charset="0"/>
                <a:ea typeface="ＭＳ Ｐゴシック" charset="0"/>
                <a:cs typeface="Arial" charset="0"/>
              </a:rPr>
              <a:t>: </a:t>
            </a:r>
            <a:r>
              <a:rPr lang="sv-SE" sz="1400" dirty="0" smtClean="0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sv-SE" sz="1400" i="1" dirty="0" smtClean="0">
                <a:latin typeface="Arial" charset="0"/>
                <a:ea typeface="ＭＳ Ｐゴシック" charset="0"/>
                <a:cs typeface="Arial" charset="0"/>
              </a:rPr>
              <a:t>Musik </a:t>
            </a:r>
            <a:r>
              <a:rPr lang="sv-SE" sz="1400" i="1" dirty="0">
                <a:latin typeface="Arial" charset="0"/>
                <a:ea typeface="ＭＳ Ｐゴシック" charset="0"/>
                <a:cs typeface="Arial" charset="0"/>
              </a:rPr>
              <a:t>i rörelse: fyra lärares uppfattning av rörelse vid lärande av musik på estetiska programmet, inriktning </a:t>
            </a:r>
            <a:r>
              <a:rPr lang="sv-SE" sz="1400" i="1" dirty="0" smtClean="0">
                <a:latin typeface="Arial" charset="0"/>
                <a:ea typeface="ＭＳ Ｐゴシック" charset="0"/>
                <a:cs typeface="Arial" charset="0"/>
              </a:rPr>
              <a:t>musik” </a:t>
            </a:r>
            <a:r>
              <a:rPr lang="sv-SE" sz="1400" dirty="0">
                <a:latin typeface="Arial" charset="0"/>
                <a:ea typeface="ＭＳ Ｐゴシック" charset="0"/>
                <a:cs typeface="Arial" charset="0"/>
              </a:rPr>
              <a:t>(2010)  (</a:t>
            </a:r>
            <a:r>
              <a:rPr lang="sv-SE" sz="1400" dirty="0">
                <a:latin typeface="Arial" charset="0"/>
                <a:ea typeface="ＭＳ Ｐゴシック" charset="0"/>
                <a:cs typeface="Arial" charset="0"/>
                <a:hlinkClick r:id="rId3"/>
              </a:rPr>
              <a:t>www.diva-portal.se</a:t>
            </a:r>
            <a:r>
              <a:rPr lang="sv-SE" sz="1400" dirty="0"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16363"/>
            <a:ext cx="7772400" cy="5126181"/>
          </a:xfrm>
        </p:spPr>
        <p:txBody>
          <a:bodyPr/>
          <a:lstStyle/>
          <a:p>
            <a:pPr marL="609600" indent="-609600" eaLnBrk="1" hangingPunct="1">
              <a:buFont typeface="Arial" charset="0"/>
              <a:buAutoNum type="arabicPeriod"/>
            </a:pPr>
            <a:r>
              <a:rPr lang="sv-SE" sz="1600" b="1" dirty="0" smtClean="0">
                <a:latin typeface="Arial" charset="0"/>
                <a:ea typeface="ヒラギノ明朝 Pro W3" charset="0"/>
                <a:cs typeface="ヒラギノ明朝 Pro W3" charset="0"/>
              </a:rPr>
              <a:t>Vad lägger lärare på estetiska programmet, inriktning musik för betydelse i begreppet rörelse?</a:t>
            </a:r>
            <a:endParaRPr lang="sv-SE" sz="1600" b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Dans 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Fysisk träning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Musik: koordination/rörelse vid spel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609600" indent="-609600" eaLnBrk="1" hangingPunct="1">
              <a:buFont typeface="Arial" charset="0"/>
              <a:buAutoNum type="arabicPeriod"/>
            </a:pPr>
            <a:endParaRPr lang="sv-SE" sz="1600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609600" indent="-609600" eaLnBrk="1" hangingPunct="1">
              <a:buFont typeface="Times" charset="0"/>
              <a:buAutoNum type="arabicPeriod" startAt="2"/>
            </a:pPr>
            <a:r>
              <a:rPr lang="sv-SE" sz="1600" b="1" dirty="0" smtClean="0">
                <a:latin typeface="Arial" charset="0"/>
                <a:ea typeface="ヒラギノ明朝 Pro W3" charset="0"/>
                <a:cs typeface="ヒラギノ明朝 Pro W3" charset="0"/>
              </a:rPr>
              <a:t>Vad bygger de uppfattning som lärare på estetiska programmet, inriktning musik, har om rörelse som medel för lärande i musik?</a:t>
            </a:r>
            <a:endParaRPr lang="sv-SE" sz="1600" b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749300" lvl="1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      Värderingar gällande musik/lärande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Könstillhörighet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Tidigare erfarenheter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Times" charset="0"/>
              <a:buNone/>
            </a:pP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609600" indent="-609600" eaLnBrk="1" hangingPunct="1">
              <a:buFont typeface="Arial" charset="0"/>
              <a:buAutoNum type="arabicPeriod" startAt="3"/>
            </a:pPr>
            <a:r>
              <a:rPr lang="sv-SE" sz="1600" b="1" dirty="0" smtClean="0">
                <a:latin typeface="Arial" charset="0"/>
                <a:ea typeface="ヒラギノ明朝 Pro W3" charset="0"/>
                <a:cs typeface="ヒラギノ明朝 Pro W3" charset="0"/>
              </a:rPr>
              <a:t>Hur använder lärare på estetiska programmet, inriktning musik, rörelse som pedagogiskt medel?</a:t>
            </a:r>
            <a:endParaRPr lang="sv-SE" sz="1600" b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Fysiskt syfte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Performativt syfte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buFont typeface="Arial"/>
              <a:buChar char="•"/>
            </a:pPr>
            <a:r>
              <a:rPr lang="sv-SE" sz="1600" i="1" dirty="0" smtClean="0">
                <a:latin typeface="Arial" charset="0"/>
                <a:ea typeface="ヒラギノ明朝 Pro W3" charset="0"/>
                <a:cs typeface="ヒラギノ明朝 Pro W3" charset="0"/>
              </a:rPr>
              <a:t>Pedagogiskt syfte</a:t>
            </a:r>
            <a:endParaRPr lang="sv-SE" sz="1600" i="1" dirty="0">
              <a:latin typeface="Arial" charset="0"/>
              <a:ea typeface="ヒラギノ明朝 Pro W3" charset="0"/>
              <a:cs typeface="ヒラギノ明朝 Pro W3" charset="0"/>
            </a:endParaRPr>
          </a:p>
          <a:p>
            <a:pPr marL="1073150" lvl="1" indent="-609600" eaLnBrk="1" hangingPunct="1">
              <a:lnSpc>
                <a:spcPct val="70000"/>
              </a:lnSpc>
              <a:buFont typeface="Times" charset="0"/>
              <a:buNone/>
            </a:pPr>
            <a:endParaRPr lang="sv-SE" i="1" dirty="0">
              <a:latin typeface="Tahoma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09600" y="19050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sv-SE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295400" y="2819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0653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01357"/>
            <a:ext cx="7162800" cy="3611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i="1" dirty="0" smtClean="0"/>
              <a:t>Vilken mening tillskriver du kroppen?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Vilken mening har kroppen i din undervisning?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får du stöd i kursplanen att undervisa som du gör?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Vad finner du tillfredsställande respektive frustrerande?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talas det om kropp i din skolkontext/miljö?</a:t>
            </a:r>
            <a:endParaRPr lang="sv-SE" i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61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Kroppens marginaliserade plats i skolan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Grundskola: läroplan och kursplan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Gymnasiet: Rörelse, Kroppen som uttrycksmedel, Rytmik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Folkhögskola: rytmikämnets existens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Högskola/Universitet: musikutbildning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51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l 1 Uddevall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 1 Uddevalla.potx</Template>
  <TotalTime>2490</TotalTime>
  <Words>2243</Words>
  <Application>Microsoft Macintosh PowerPoint</Application>
  <PresentationFormat>Bildspel på skärmen (4:3)</PresentationFormat>
  <Paragraphs>372</Paragraphs>
  <Slides>33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4" baseType="lpstr">
      <vt:lpstr>Del 1 Uddevalla</vt:lpstr>
      <vt:lpstr>  Med kroppen som utgångspunkt för  upplevelse, lärande och reflektion.  Del 1, Workshop </vt:lpstr>
      <vt:lpstr>Upplägg</vt:lpstr>
      <vt:lpstr>Hälsa på varandra:  Gå runt och hälsa på alla i rummet. </vt:lpstr>
      <vt:lpstr>Reflektion:</vt:lpstr>
      <vt:lpstr>PowerPoint-presentation</vt:lpstr>
      <vt:lpstr>Kroppens plats i skolan</vt:lpstr>
      <vt:lpstr>Resultat från magisteruppsats: ”Musik i rörelse: fyra lärares uppfattning av rörelse vid lärande av musik på estetiska programmet, inriktning musik” (2010)  (www.diva-portal.se)</vt:lpstr>
      <vt:lpstr>Reflektion</vt:lpstr>
      <vt:lpstr>Kroppens marginaliserade plats i skolan</vt:lpstr>
      <vt:lpstr>Det mätbara, objektiva och effektiva</vt:lpstr>
      <vt:lpstr>Puls</vt:lpstr>
      <vt:lpstr>Puls</vt:lpstr>
      <vt:lpstr>Reflektion</vt:lpstr>
      <vt:lpstr>Att ha eller/och vara kropp</vt:lpstr>
      <vt:lpstr>När har vi en kropp (objekt)?</vt:lpstr>
      <vt:lpstr>När är jag kropp (subjekt)?</vt:lpstr>
      <vt:lpstr>Att ha eller/och vara kropp?  Sitt på din stol.  </vt:lpstr>
      <vt:lpstr>Känna kroppen – känna med kroppen</vt:lpstr>
      <vt:lpstr>Reflektion</vt:lpstr>
      <vt:lpstr>Merleau-Ponty (1945):</vt:lpstr>
      <vt:lpstr>Att både vara och ha kropp – kött Merleau-Ponty (1964); Dahlberg (2013)</vt:lpstr>
      <vt:lpstr>Människosyn och kunskapssyn</vt:lpstr>
      <vt:lpstr>Reflexivitet, klokskap och filosofi</vt:lpstr>
      <vt:lpstr>Kunskapssyn – kunskapande</vt:lpstr>
      <vt:lpstr>Vilket/Vilka kunskapsbegrepp är framträdande i dagens skola?</vt:lpstr>
      <vt:lpstr>Puls, min egen väg, att känna och att känna med </vt:lpstr>
      <vt:lpstr>1-, 2- och 3-steg</vt:lpstr>
      <vt:lpstr>Reflektion</vt:lpstr>
      <vt:lpstr>I denna tid karaktäriserad av utvärdering, bedömning och mätande…</vt:lpstr>
      <vt:lpstr>Slutsatser och implikationer för estetiska programmet</vt:lpstr>
      <vt:lpstr>Sammanfattning</vt:lpstr>
      <vt:lpstr>Referenser</vt:lpstr>
      <vt:lpstr>Tack!</vt:lpstr>
    </vt:vector>
  </TitlesOfParts>
  <Company>Örebro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Martin Larsson</dc:creator>
  <cp:lastModifiedBy>Sverker Zadig</cp:lastModifiedBy>
  <cp:revision>74</cp:revision>
  <dcterms:created xsi:type="dcterms:W3CDTF">2013-11-15T14:06:45Z</dcterms:created>
  <dcterms:modified xsi:type="dcterms:W3CDTF">2015-04-13T18:40:46Z</dcterms:modified>
</cp:coreProperties>
</file>