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6" r:id="rId1"/>
  </p:sldMasterIdLst>
  <p:sldIdLst>
    <p:sldId id="256" r:id="rId2"/>
    <p:sldId id="269" r:id="rId3"/>
    <p:sldId id="257" r:id="rId4"/>
    <p:sldId id="264" r:id="rId5"/>
    <p:sldId id="258" r:id="rId6"/>
    <p:sldId id="259" r:id="rId7"/>
    <p:sldId id="260" r:id="rId8"/>
    <p:sldId id="261" r:id="rId9"/>
    <p:sldId id="262" r:id="rId10"/>
    <p:sldId id="270" r:id="rId11"/>
    <p:sldId id="265" r:id="rId12"/>
    <p:sldId id="266" r:id="rId13"/>
    <p:sldId id="267" r:id="rId14"/>
    <p:sldId id="268" r:id="rId15"/>
    <p:sldId id="263" r:id="rId16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2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7094"/>
            <a:ext cx="7772400" cy="1470025"/>
          </a:xfrm>
        </p:spPr>
        <p:txBody>
          <a:bodyPr anchor="b" anchorCtr="0"/>
          <a:lstStyle>
            <a:lvl1pPr>
              <a:defRPr sz="54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3810000"/>
            <a:ext cx="7770812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E35D-6BC0-1D45-B7ED-EE3666CA83EC}" type="datetimeFigureOut">
              <a:rPr lang="nb-NO" smtClean="0"/>
              <a:t>2015-04-15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7" name="Picture 6" descr="CoverGly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025" y="3048000"/>
            <a:ext cx="1123950" cy="77152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over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38282"/>
            <a:ext cx="7770813" cy="1048870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457200"/>
            <a:ext cx="4572000" cy="3173506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81600"/>
            <a:ext cx="7770813" cy="6858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E35D-6BC0-1D45-B7ED-EE3666CA83EC}" type="datetimeFigureOut">
              <a:rPr lang="nb-NO" smtClean="0"/>
              <a:t>2015-04-15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C15C-C999-DA4E-B6CE-517F5EFA2034}" type="slidenum">
              <a:rPr lang="nb-NO" smtClean="0"/>
              <a:t>‹Nr.›</a:t>
            </a:fld>
            <a:endParaRPr lang="nb-NO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4890247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E35D-6BC0-1D45-B7ED-EE3666CA83EC}" type="datetimeFigureOut">
              <a:rPr lang="nb-NO" smtClean="0"/>
              <a:t>2015-04-15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C15C-C999-DA4E-B6CE-517F5EFA2034}" type="slidenum">
              <a:rPr lang="nb-NO" smtClean="0"/>
              <a:t>‹Nr.›</a:t>
            </a:fld>
            <a:endParaRPr lang="nb-NO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7882"/>
            <a:ext cx="1524000" cy="5325036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7882"/>
            <a:ext cx="5889812" cy="5325036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E35D-6BC0-1D45-B7ED-EE3666CA83EC}" type="datetimeFigureOut">
              <a:rPr lang="nb-NO" smtClean="0"/>
              <a:t>2015-04-15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C15C-C999-DA4E-B6CE-517F5EFA2034}" type="slidenum">
              <a:rPr lang="nb-NO" smtClean="0"/>
              <a:t>‹Nr.›</a:t>
            </a:fld>
            <a:endParaRPr lang="nb-NO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052928" y="3115195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E35D-6BC0-1D45-B7ED-EE3666CA83EC}" type="datetimeFigureOut">
              <a:rPr lang="nb-NO" smtClean="0"/>
              <a:t>2015-04-15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C15C-C999-DA4E-B6CE-517F5EFA2034}" type="slidenum">
              <a:rPr lang="nb-NO" smtClean="0"/>
              <a:t>‹Nr.›</a:t>
            </a:fld>
            <a:endParaRPr lang="nb-NO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26440"/>
            <a:ext cx="7770813" cy="1472184"/>
          </a:xfrm>
        </p:spPr>
        <p:txBody>
          <a:bodyPr anchor="b" anchorCtr="0"/>
          <a:lstStyle>
            <a:lvl1pPr algn="ctr">
              <a:defRPr sz="5400" b="0" i="0" cap="none" baseline="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813048"/>
            <a:ext cx="7770813" cy="1755648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E35D-6BC0-1D45-B7ED-EE3666CA83EC}" type="datetimeFigureOut">
              <a:rPr lang="nb-NO" smtClean="0"/>
              <a:t>2015-04-15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C15C-C999-DA4E-B6CE-517F5EFA2034}" type="slidenum">
              <a:rPr lang="nb-NO" smtClean="0"/>
              <a:t>‹Nr.›</a:t>
            </a:fld>
            <a:endParaRPr lang="nb-NO"/>
          </a:p>
        </p:txBody>
      </p:sp>
      <p:pic>
        <p:nvPicPr>
          <p:cNvPr id="7" name="Picture 6" descr="Glyph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3174066"/>
            <a:ext cx="1066800" cy="5905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E35D-6BC0-1D45-B7ED-EE3666CA83EC}" type="datetimeFigureOut">
              <a:rPr lang="nb-NO" smtClean="0"/>
              <a:t>2015-04-15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C15C-C999-DA4E-B6CE-517F5EFA2034}" type="slidenum">
              <a:rPr lang="nb-NO" smtClean="0"/>
              <a:t>‹Nr.›</a:t>
            </a:fld>
            <a:endParaRPr lang="nb-NO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27238"/>
            <a:ext cx="36576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027238"/>
            <a:ext cx="36576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E35D-6BC0-1D45-B7ED-EE3666CA83EC}" type="datetimeFigureOut">
              <a:rPr lang="nb-NO" smtClean="0"/>
              <a:t>2015-04-15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C15C-C999-DA4E-B6CE-517F5EFA2034}" type="slidenum">
              <a:rPr lang="nb-NO" smtClean="0"/>
              <a:t>‹Nr.›</a:t>
            </a:fld>
            <a:endParaRPr lang="nb-NO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E35D-6BC0-1D45-B7ED-EE3666CA83EC}" type="datetimeFigureOut">
              <a:rPr lang="nb-NO" smtClean="0"/>
              <a:t>2015-04-15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C15C-C999-DA4E-B6CE-517F5EFA2034}" type="slidenum">
              <a:rPr lang="nb-NO" smtClean="0"/>
              <a:t>‹Nr.›</a:t>
            </a:fld>
            <a:endParaRPr lang="nb-NO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E35D-6BC0-1D45-B7ED-EE3666CA83EC}" type="datetimeFigureOut">
              <a:rPr lang="nb-NO" smtClean="0"/>
              <a:t>2015-04-15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C15C-C999-DA4E-B6CE-517F5EFA2034}" type="slidenum">
              <a:rPr lang="nb-NO" smtClean="0"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6" y="914400"/>
            <a:ext cx="3657600" cy="1162050"/>
          </a:xfrm>
        </p:spPr>
        <p:txBody>
          <a:bodyPr anchor="b"/>
          <a:lstStyle>
            <a:lvl1pPr algn="ctr">
              <a:defRPr sz="3800" b="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6118" y="457199"/>
            <a:ext cx="3657600" cy="54102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tabLst/>
              <a:defRPr sz="2000"/>
            </a:lvl6pPr>
            <a:lvl7pPr marL="2290763" indent="-461963">
              <a:tabLst/>
              <a:defRPr sz="2000"/>
            </a:lvl7pPr>
            <a:lvl8pPr marL="2290763" indent="-461963">
              <a:tabLst/>
              <a:defRPr sz="2000"/>
            </a:lvl8pPr>
            <a:lvl9pPr marL="2290763" indent="-461963">
              <a:tabLst/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6" y="2590799"/>
            <a:ext cx="3657600" cy="28956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E35D-6BC0-1D45-B7ED-EE3666CA83EC}" type="datetimeFigureOut">
              <a:rPr lang="nb-NO" smtClean="0"/>
              <a:t>2015-04-15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4746" y="2286000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9013" y="914400"/>
            <a:ext cx="3657600" cy="1161288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58906" y="457200"/>
            <a:ext cx="3657600" cy="5413248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013" y="2587752"/>
            <a:ext cx="3657600" cy="2898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E35D-6BC0-1D45-B7ED-EE3666CA83EC}" type="datetimeFigureOut">
              <a:rPr lang="nb-NO" smtClean="0"/>
              <a:t>2015-04-15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C15C-C999-DA4E-B6CE-517F5EFA2034}" type="slidenum">
              <a:rPr lang="nb-NO" smtClean="0"/>
              <a:t>‹Nr.›</a:t>
            </a:fld>
            <a:endParaRPr lang="nb-NO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4853" y="2286000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89115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6C15C-C999-DA4E-B6CE-517F5EFA2034}" type="slidenum">
              <a:rPr lang="nb-NO" smtClean="0"/>
              <a:t>‹Nr.›</a:t>
            </a:fld>
            <a:endParaRPr lang="nb-NO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7236"/>
            <a:ext cx="7770813" cy="137160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9800"/>
            <a:ext cx="7770813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289115"/>
            <a:ext cx="2375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6E35D-6BC0-1D45-B7ED-EE3666CA83EC}" type="datetimeFigureOut">
              <a:rPr lang="nb-NO" smtClean="0"/>
              <a:t>2015-04-15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9624" y="6289115"/>
            <a:ext cx="3155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2"/>
          </a:solidFill>
          <a:effectLst>
            <a:outerShdw blurRad="38100" dist="12700" algn="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accent3"/>
        </a:buClr>
        <a:buFont typeface="Wingdings" pitchFamily="2" charset="2"/>
        <a:buChar char="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Det unyttiges nytte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sz="2800" dirty="0" smtClean="0"/>
              <a:t>Øivind Varkøy</a:t>
            </a:r>
          </a:p>
          <a:p>
            <a:endParaRPr lang="nb-NO" sz="2400" dirty="0" smtClean="0"/>
          </a:p>
          <a:p>
            <a:r>
              <a:rPr lang="nb-NO" sz="2400" dirty="0" smtClean="0"/>
              <a:t>Professor i musikkpedagogikk og forskningsleder, </a:t>
            </a:r>
          </a:p>
          <a:p>
            <a:r>
              <a:rPr lang="nb-NO" sz="2400" dirty="0" smtClean="0"/>
              <a:t>Norges musikkhøgskole </a:t>
            </a:r>
          </a:p>
          <a:p>
            <a:endParaRPr lang="nb-NO" sz="2000" dirty="0" smtClean="0"/>
          </a:p>
          <a:p>
            <a:r>
              <a:rPr lang="nb-NO" sz="2000" dirty="0" smtClean="0"/>
              <a:t>&amp; Gjesteprofessor, </a:t>
            </a:r>
            <a:r>
              <a:rPr lang="nb-NO" sz="2000" dirty="0" err="1" smtClean="0"/>
              <a:t>Musikhögskolan</a:t>
            </a:r>
            <a:r>
              <a:rPr lang="nb-NO" sz="2000" dirty="0" smtClean="0"/>
              <a:t>, Örebro universitet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140506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400" dirty="0" smtClean="0"/>
              <a:t>Mine ”filosofiske hjelpere”</a:t>
            </a:r>
            <a:endParaRPr lang="nb-NO" sz="4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Hannah </a:t>
            </a:r>
            <a:r>
              <a:rPr lang="nb-NO" dirty="0" err="1" smtClean="0"/>
              <a:t>Arendt</a:t>
            </a:r>
            <a:endParaRPr lang="nb-NO" dirty="0" smtClean="0"/>
          </a:p>
          <a:p>
            <a:r>
              <a:rPr lang="nb-NO" dirty="0" smtClean="0"/>
              <a:t>Martin Heidegger</a:t>
            </a:r>
          </a:p>
          <a:p>
            <a:r>
              <a:rPr lang="nb-NO" dirty="0" smtClean="0"/>
              <a:t>Dannelsestenkere (</a:t>
            </a:r>
            <a:r>
              <a:rPr lang="nb-NO" dirty="0" err="1" smtClean="0"/>
              <a:t>Humboldt</a:t>
            </a:r>
            <a:r>
              <a:rPr lang="nb-NO" dirty="0" smtClean="0"/>
              <a:t>, </a:t>
            </a:r>
            <a:r>
              <a:rPr lang="nb-NO" dirty="0" err="1" smtClean="0"/>
              <a:t>Gadamer</a:t>
            </a:r>
            <a:r>
              <a:rPr lang="nb-NO" dirty="0" smtClean="0"/>
              <a:t>, Nietzsche, </a:t>
            </a:r>
            <a:r>
              <a:rPr lang="nb-NO" dirty="0" err="1" smtClean="0"/>
              <a:t>Liessmann</a:t>
            </a:r>
            <a:r>
              <a:rPr lang="nb-NO" dirty="0" smtClean="0"/>
              <a:t>) </a:t>
            </a:r>
          </a:p>
          <a:p>
            <a:r>
              <a:rPr lang="nb-NO" dirty="0" smtClean="0"/>
              <a:t>Immanuel Kant </a:t>
            </a:r>
          </a:p>
          <a:p>
            <a:r>
              <a:rPr lang="nb-NO" dirty="0" smtClean="0"/>
              <a:t>Pierre </a:t>
            </a:r>
            <a:r>
              <a:rPr lang="nb-NO" dirty="0" err="1"/>
              <a:t>B</a:t>
            </a:r>
            <a:r>
              <a:rPr lang="nb-NO" dirty="0" err="1" smtClean="0"/>
              <a:t>ourdieu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76306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Hannah </a:t>
            </a:r>
            <a:r>
              <a:rPr lang="nb-NO" dirty="0" err="1" smtClean="0"/>
              <a:t>Arendt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nb-NO" dirty="0"/>
              <a:t>Hannah </a:t>
            </a:r>
            <a:r>
              <a:rPr lang="nb-NO" dirty="0" err="1"/>
              <a:t>Arendt</a:t>
            </a:r>
            <a:r>
              <a:rPr lang="nb-NO" dirty="0"/>
              <a:t>: </a:t>
            </a:r>
            <a:r>
              <a:rPr lang="nb-NO" i="1" dirty="0"/>
              <a:t>The Human </a:t>
            </a:r>
            <a:r>
              <a:rPr lang="nb-NO" i="1" dirty="0" err="1"/>
              <a:t>Condition</a:t>
            </a:r>
            <a:r>
              <a:rPr lang="nb-NO" i="1" dirty="0"/>
              <a:t>.</a:t>
            </a:r>
          </a:p>
          <a:p>
            <a:pPr lvl="2"/>
            <a:r>
              <a:rPr lang="nb-NO" dirty="0"/>
              <a:t>Om menneskelivets tre aktivitetsformer: arbeid, produksjon og handling</a:t>
            </a:r>
            <a:r>
              <a:rPr lang="nb-NO" dirty="0" smtClean="0"/>
              <a:t>.</a:t>
            </a:r>
          </a:p>
          <a:p>
            <a:pPr lvl="2"/>
            <a:r>
              <a:rPr lang="nb-NO" i="1" dirty="0" smtClean="0"/>
              <a:t>Handlinger</a:t>
            </a:r>
            <a:r>
              <a:rPr lang="nb-NO" dirty="0" smtClean="0"/>
              <a:t> – er sosiale aktiviteter med </a:t>
            </a:r>
            <a:r>
              <a:rPr lang="nb-NO" i="1" dirty="0" smtClean="0"/>
              <a:t>egenverdi. </a:t>
            </a:r>
          </a:p>
          <a:p>
            <a:pPr lvl="2"/>
            <a:r>
              <a:rPr lang="nb-NO" dirty="0" smtClean="0"/>
              <a:t>Vi liker </a:t>
            </a:r>
            <a:r>
              <a:rPr lang="nb-NO" i="1" dirty="0" smtClean="0"/>
              <a:t>å handle</a:t>
            </a:r>
            <a:r>
              <a:rPr lang="nb-NO" dirty="0" smtClean="0"/>
              <a:t>, ikke bare å arbeide og produsere.</a:t>
            </a:r>
          </a:p>
          <a:p>
            <a:pPr lvl="2"/>
            <a:r>
              <a:rPr lang="nb-NO" dirty="0" smtClean="0"/>
              <a:t>Dette handler om menneskets frihet – i møte med gleden over «de formålsløse aktiviteter».</a:t>
            </a:r>
            <a:endParaRPr lang="nb-NO" dirty="0"/>
          </a:p>
          <a:p>
            <a:pPr lvl="1"/>
            <a:r>
              <a:rPr lang="nb-NO" dirty="0" smtClean="0"/>
              <a:t>(Martin </a:t>
            </a:r>
            <a:r>
              <a:rPr lang="nb-NO" dirty="0"/>
              <a:t>Heidegger: </a:t>
            </a:r>
            <a:r>
              <a:rPr lang="nb-NO" i="1" dirty="0"/>
              <a:t>Kunstverkets </a:t>
            </a:r>
            <a:r>
              <a:rPr lang="nb-NO" i="1" dirty="0" smtClean="0"/>
              <a:t>opprinnelse</a:t>
            </a:r>
          </a:p>
          <a:p>
            <a:pPr lvl="2"/>
            <a:r>
              <a:rPr lang="nb-NO" dirty="0" smtClean="0"/>
              <a:t>Om forskjellen på ting, bruksting og kunstverk</a:t>
            </a:r>
          </a:p>
          <a:p>
            <a:pPr lvl="2"/>
            <a:r>
              <a:rPr lang="nb-NO" dirty="0" smtClean="0"/>
              <a:t>Om værensglemsel – og det som kan stanse oss i vår værensglemsel)</a:t>
            </a:r>
            <a:endParaRPr lang="nb-NO" i="1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4537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Dannelse (</a:t>
            </a:r>
            <a:r>
              <a:rPr lang="nb-NO" dirty="0" err="1" smtClean="0"/>
              <a:t>Bildning</a:t>
            </a:r>
            <a:r>
              <a:rPr lang="nb-NO" dirty="0" smtClean="0"/>
              <a:t>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nb-NO" dirty="0"/>
              <a:t>Dannelsestenkning (</a:t>
            </a:r>
            <a:r>
              <a:rPr lang="nb-NO" dirty="0" err="1"/>
              <a:t>bildningtenkning</a:t>
            </a:r>
            <a:r>
              <a:rPr lang="nb-NO" dirty="0"/>
              <a:t>) som kritikk av instrumentalismen</a:t>
            </a:r>
            <a:r>
              <a:rPr lang="nb-NO" dirty="0" smtClean="0"/>
              <a:t>.</a:t>
            </a:r>
          </a:p>
          <a:p>
            <a:pPr lvl="2"/>
            <a:r>
              <a:rPr lang="nb-NO" dirty="0" smtClean="0"/>
              <a:t>(Kulturarv)</a:t>
            </a:r>
          </a:p>
          <a:p>
            <a:pPr lvl="2"/>
            <a:r>
              <a:rPr lang="nb-NO" dirty="0" smtClean="0"/>
              <a:t>(Reisemetaforen)</a:t>
            </a:r>
          </a:p>
          <a:p>
            <a:pPr lvl="2"/>
            <a:r>
              <a:rPr lang="nb-NO" dirty="0" smtClean="0"/>
              <a:t>Instrumentalismekritikk </a:t>
            </a:r>
          </a:p>
          <a:p>
            <a:pPr lvl="3"/>
            <a:r>
              <a:rPr lang="nb-NO" dirty="0" smtClean="0"/>
              <a:t>Wilhelm von </a:t>
            </a:r>
            <a:r>
              <a:rPr lang="nb-NO" dirty="0" err="1" smtClean="0"/>
              <a:t>Humboldt</a:t>
            </a:r>
            <a:r>
              <a:rPr lang="nb-NO" dirty="0" smtClean="0"/>
              <a:t> og </a:t>
            </a:r>
            <a:r>
              <a:rPr lang="nb-NO" dirty="0" err="1" smtClean="0"/>
              <a:t>Humboldtuniversitetet</a:t>
            </a:r>
            <a:r>
              <a:rPr lang="nb-NO" dirty="0" smtClean="0"/>
              <a:t> i Berlin</a:t>
            </a:r>
          </a:p>
          <a:p>
            <a:pPr lvl="3"/>
            <a:r>
              <a:rPr lang="nb-NO" dirty="0" smtClean="0"/>
              <a:t>Friedrich Nietzsche: </a:t>
            </a:r>
            <a:r>
              <a:rPr lang="nb-NO" i="1" dirty="0" smtClean="0"/>
              <a:t>Om våre tyske dannelsesinstitusjoners fremtid</a:t>
            </a:r>
            <a:endParaRPr lang="nb-NO" dirty="0"/>
          </a:p>
          <a:p>
            <a:pPr lvl="3"/>
            <a:r>
              <a:rPr lang="nb-NO" dirty="0" smtClean="0"/>
              <a:t>Konrad Paul </a:t>
            </a:r>
            <a:r>
              <a:rPr lang="nb-NO" dirty="0" err="1" smtClean="0"/>
              <a:t>Liessmann</a:t>
            </a:r>
            <a:r>
              <a:rPr lang="nb-NO" dirty="0" smtClean="0"/>
              <a:t>: </a:t>
            </a:r>
            <a:r>
              <a:rPr lang="nb-NO" i="1" dirty="0" err="1"/>
              <a:t>T</a:t>
            </a:r>
            <a:r>
              <a:rPr lang="nb-NO" i="1" dirty="0" err="1" smtClean="0"/>
              <a:t>heorie</a:t>
            </a:r>
            <a:r>
              <a:rPr lang="nb-NO" i="1" dirty="0" smtClean="0"/>
              <a:t> der </a:t>
            </a:r>
            <a:r>
              <a:rPr lang="nb-NO" i="1" dirty="0" err="1" smtClean="0"/>
              <a:t>Unbildung</a:t>
            </a:r>
            <a:r>
              <a:rPr lang="nb-NO" i="1" dirty="0" smtClean="0"/>
              <a:t> </a:t>
            </a:r>
            <a:endParaRPr lang="nb-NO" dirty="0" smtClean="0"/>
          </a:p>
          <a:p>
            <a:pPr lvl="3"/>
            <a:r>
              <a:rPr lang="nb-NO" dirty="0" smtClean="0"/>
              <a:t>Men samtidig – Martha </a:t>
            </a:r>
            <a:r>
              <a:rPr lang="nb-NO" dirty="0" err="1" smtClean="0"/>
              <a:t>Nussbaum</a:t>
            </a:r>
            <a:r>
              <a:rPr lang="nb-NO" dirty="0" smtClean="0"/>
              <a:t>, og Bernt Gustavsson… 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05908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Kant – og </a:t>
            </a:r>
            <a:r>
              <a:rPr lang="nb-NO" dirty="0" err="1" smtClean="0"/>
              <a:t>Bourdieu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nb-NO" dirty="0"/>
              <a:t>Immanuel Kant: </a:t>
            </a:r>
            <a:r>
              <a:rPr lang="nb-NO" i="1" dirty="0"/>
              <a:t>Kritikk av dømmekraften</a:t>
            </a:r>
          </a:p>
          <a:p>
            <a:pPr lvl="2"/>
            <a:r>
              <a:rPr lang="nb-NO" dirty="0"/>
              <a:t>Om kunstens </a:t>
            </a:r>
            <a:r>
              <a:rPr lang="nb-NO" dirty="0" smtClean="0"/>
              <a:t>og kunstnerens frihet (autonomi)</a:t>
            </a:r>
            <a:endParaRPr lang="nb-NO" dirty="0"/>
          </a:p>
          <a:p>
            <a:pPr lvl="1"/>
            <a:r>
              <a:rPr lang="nb-NO" dirty="0"/>
              <a:t>Pierre </a:t>
            </a:r>
            <a:r>
              <a:rPr lang="nb-NO" dirty="0" err="1"/>
              <a:t>Bourdieu</a:t>
            </a:r>
            <a:r>
              <a:rPr lang="nb-NO" dirty="0"/>
              <a:t>: </a:t>
            </a:r>
            <a:r>
              <a:rPr lang="nb-NO" i="1" dirty="0"/>
              <a:t>Distinksjonen. En sosiologisk kritikk av dømmekraften</a:t>
            </a:r>
          </a:p>
          <a:p>
            <a:pPr lvl="2"/>
            <a:r>
              <a:rPr lang="nb-NO" dirty="0" smtClean="0"/>
              <a:t>Om smak og behag – og sosiale klasser</a:t>
            </a:r>
          </a:p>
          <a:p>
            <a:pPr lvl="2"/>
            <a:r>
              <a:rPr lang="nb-NO" dirty="0" smtClean="0"/>
              <a:t>Om habitus – og om kulturell kapital</a:t>
            </a:r>
          </a:p>
          <a:p>
            <a:pPr lvl="2"/>
            <a:r>
              <a:rPr lang="nb-NO" dirty="0" smtClean="0"/>
              <a:t>Om å gjennomskue det sosiale spillet omkring smaken</a:t>
            </a:r>
          </a:p>
          <a:p>
            <a:pPr lvl="2"/>
            <a:r>
              <a:rPr lang="nb-NO" dirty="0" smtClean="0"/>
              <a:t>Og allikevel: Om forestillingen om kunstens </a:t>
            </a:r>
            <a:r>
              <a:rPr lang="nb-NO" dirty="0"/>
              <a:t>frihet som forutsetning for tanken om kunst som </a:t>
            </a:r>
            <a:r>
              <a:rPr lang="nb-NO" dirty="0" smtClean="0"/>
              <a:t>kritikk</a:t>
            </a:r>
          </a:p>
          <a:p>
            <a:pPr lvl="2"/>
            <a:r>
              <a:rPr lang="nb-NO" dirty="0" smtClean="0"/>
              <a:t>Hva så med tanken om kunstens frihet i møte med </a:t>
            </a:r>
            <a:r>
              <a:rPr lang="nb-NO" i="1" dirty="0" smtClean="0"/>
              <a:t>profesjonsteoriens </a:t>
            </a:r>
            <a:r>
              <a:rPr lang="nb-NO" dirty="0" smtClean="0"/>
              <a:t>fokus på relevans og </a:t>
            </a:r>
            <a:r>
              <a:rPr lang="nb-NO" dirty="0" err="1" smtClean="0"/>
              <a:t>samfunnsnytte</a:t>
            </a:r>
            <a:r>
              <a:rPr lang="nb-NO" dirty="0" smtClean="0"/>
              <a:t>?</a:t>
            </a:r>
            <a:r>
              <a:rPr lang="nb-NO" i="1" dirty="0" smtClean="0"/>
              <a:t> 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54420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5800" y="153932"/>
            <a:ext cx="7770813" cy="1371600"/>
          </a:xfrm>
        </p:spPr>
        <p:txBody>
          <a:bodyPr/>
          <a:lstStyle/>
          <a:p>
            <a:r>
              <a:rPr lang="nb-NO" dirty="0" smtClean="0"/>
              <a:t>Kritikk</a:t>
            </a:r>
            <a:br>
              <a:rPr lang="nb-NO" dirty="0" smtClean="0"/>
            </a:br>
            <a:r>
              <a:rPr lang="nb-NO" sz="3600" dirty="0" smtClean="0"/>
              <a:t>Kan kunst ”bare” får være </a:t>
            </a:r>
            <a:r>
              <a:rPr lang="nb-NO" sz="3600" i="1" dirty="0" smtClean="0"/>
              <a:t>godt</a:t>
            </a:r>
            <a:r>
              <a:rPr lang="nb-NO" sz="3600" dirty="0" smtClean="0"/>
              <a:t>?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1800" dirty="0" smtClean="0"/>
              <a:t>Kunst som kritikk… Kritikk av hva?</a:t>
            </a:r>
          </a:p>
          <a:p>
            <a:r>
              <a:rPr lang="nb-NO" sz="1800" dirty="0" smtClean="0"/>
              <a:t>Alle former for ”tatt-for-gitt-heter”.</a:t>
            </a:r>
          </a:p>
          <a:p>
            <a:r>
              <a:rPr lang="nb-NO" sz="1800" dirty="0" smtClean="0"/>
              <a:t>Hva er våre ”tatt-for-gitt-heter” i dag? </a:t>
            </a:r>
            <a:endParaRPr lang="nb-NO" sz="1800" dirty="0"/>
          </a:p>
          <a:p>
            <a:r>
              <a:rPr lang="nb-NO" sz="1800" dirty="0" smtClean="0"/>
              <a:t>Den snevre nytte- og relevanstenkningen.</a:t>
            </a:r>
          </a:p>
          <a:p>
            <a:r>
              <a:rPr lang="nb-NO" sz="1800" dirty="0" smtClean="0"/>
              <a:t>Tanken om musikk- </a:t>
            </a:r>
            <a:r>
              <a:rPr lang="nb-NO" sz="1800" dirty="0"/>
              <a:t>o</a:t>
            </a:r>
            <a:r>
              <a:rPr lang="nb-NO" sz="1800" dirty="0" smtClean="0"/>
              <a:t>g kunsterfaringens egenverdi er i seg selv en kritikk av denne. Og dermed en kritikk av den anti-humanistiske tendensen som preger den snevre nyttetenkningen…</a:t>
            </a:r>
          </a:p>
          <a:p>
            <a:r>
              <a:rPr lang="nb-NO" sz="1800" dirty="0"/>
              <a:t>Kunst er nyttig for det som er hinsides nytte</a:t>
            </a:r>
            <a:r>
              <a:rPr lang="nb-NO" sz="1800" dirty="0" smtClean="0"/>
              <a:t>… Det er ved ”å være unyttig” at kunsten og kunsterfaringen tjener samfunnet best…</a:t>
            </a: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912635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Mer å lese?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nb-NO" sz="4000" dirty="0" smtClean="0"/>
              <a:t>Øivind Varkøy (red.) (2012): </a:t>
            </a:r>
            <a:r>
              <a:rPr lang="nb-NO" sz="4000" i="1" dirty="0" smtClean="0"/>
              <a:t>Om nytte og unytte. </a:t>
            </a:r>
            <a:r>
              <a:rPr lang="nb-NO" sz="4000" dirty="0" smtClean="0"/>
              <a:t>Abstrakt forlag. </a:t>
            </a:r>
          </a:p>
          <a:p>
            <a:r>
              <a:rPr lang="nb-NO" sz="4000" dirty="0" smtClean="0"/>
              <a:t>Sigrid </a:t>
            </a:r>
            <a:r>
              <a:rPr lang="nb-NO" sz="4000" dirty="0" err="1" smtClean="0"/>
              <a:t>Røyseng</a:t>
            </a:r>
            <a:r>
              <a:rPr lang="nb-NO" sz="4000" dirty="0" smtClean="0"/>
              <a:t> &amp; Øivind Varkøy (2013): The </a:t>
            </a:r>
            <a:r>
              <a:rPr lang="nb-NO" sz="4000" dirty="0" err="1"/>
              <a:t>G</a:t>
            </a:r>
            <a:r>
              <a:rPr lang="nb-NO" sz="4000" dirty="0" err="1" smtClean="0"/>
              <a:t>ood</a:t>
            </a:r>
            <a:r>
              <a:rPr lang="nb-NO" sz="4000" dirty="0" smtClean="0"/>
              <a:t> </a:t>
            </a:r>
            <a:r>
              <a:rPr lang="nb-NO" sz="4000" dirty="0"/>
              <a:t>M</a:t>
            </a:r>
            <a:r>
              <a:rPr lang="nb-NO" sz="4000" dirty="0" smtClean="0"/>
              <a:t>usic. A </a:t>
            </a:r>
            <a:r>
              <a:rPr lang="nb-NO" sz="4000" dirty="0" err="1"/>
              <a:t>D</a:t>
            </a:r>
            <a:r>
              <a:rPr lang="nb-NO" sz="4000" dirty="0" err="1" smtClean="0"/>
              <a:t>ialogue</a:t>
            </a:r>
            <a:r>
              <a:rPr lang="nb-NO" sz="4000" dirty="0" smtClean="0"/>
              <a:t> </a:t>
            </a:r>
            <a:r>
              <a:rPr lang="nb-NO" sz="4000" dirty="0" err="1" smtClean="0"/>
              <a:t>on</a:t>
            </a:r>
            <a:r>
              <a:rPr lang="nb-NO" sz="4000" dirty="0" smtClean="0"/>
              <a:t> </a:t>
            </a:r>
            <a:r>
              <a:rPr lang="nb-NO" sz="4000" dirty="0"/>
              <a:t>T</a:t>
            </a:r>
            <a:r>
              <a:rPr lang="nb-NO" sz="4000" dirty="0" smtClean="0"/>
              <a:t>echnical and </a:t>
            </a:r>
            <a:r>
              <a:rPr lang="nb-NO" sz="4000" dirty="0"/>
              <a:t>R</a:t>
            </a:r>
            <a:r>
              <a:rPr lang="nb-NO" sz="4000" dirty="0" smtClean="0"/>
              <a:t>itual </a:t>
            </a:r>
            <a:r>
              <a:rPr lang="nb-NO" sz="4000" dirty="0" err="1"/>
              <a:t>R</a:t>
            </a:r>
            <a:r>
              <a:rPr lang="nb-NO" sz="4000" dirty="0" err="1" smtClean="0"/>
              <a:t>ationality</a:t>
            </a:r>
            <a:r>
              <a:rPr lang="nb-NO" sz="4000" dirty="0" smtClean="0"/>
              <a:t>. In: </a:t>
            </a:r>
            <a:r>
              <a:rPr lang="nb-NO" sz="4000" i="1" dirty="0" smtClean="0"/>
              <a:t>ACT. Action, </a:t>
            </a:r>
            <a:r>
              <a:rPr lang="nb-NO" sz="4000" i="1" dirty="0" err="1" smtClean="0"/>
              <a:t>Criticism</a:t>
            </a:r>
            <a:r>
              <a:rPr lang="nb-NO" sz="4000" i="1" dirty="0" smtClean="0"/>
              <a:t> and </a:t>
            </a:r>
            <a:r>
              <a:rPr lang="nb-NO" sz="4000" i="1" dirty="0" err="1" smtClean="0"/>
              <a:t>Theory</a:t>
            </a:r>
            <a:r>
              <a:rPr lang="nb-NO" sz="4000" i="1" dirty="0" smtClean="0"/>
              <a:t> in Music </a:t>
            </a:r>
            <a:r>
              <a:rPr lang="nb-NO" sz="4000" i="1" dirty="0" err="1"/>
              <a:t>E</a:t>
            </a:r>
            <a:r>
              <a:rPr lang="nb-NO" sz="4000" i="1" dirty="0" err="1" smtClean="0"/>
              <a:t>ducation</a:t>
            </a:r>
            <a:r>
              <a:rPr lang="nb-NO" sz="4000" i="1" dirty="0" smtClean="0"/>
              <a:t>. </a:t>
            </a:r>
            <a:r>
              <a:rPr lang="nb-NO" sz="4000" dirty="0" smtClean="0"/>
              <a:t>Nr.1/13.</a:t>
            </a:r>
          </a:p>
          <a:p>
            <a:r>
              <a:rPr lang="nb-NO" sz="4000" dirty="0" smtClean="0"/>
              <a:t>Øivind Varkøy (2013): Den </a:t>
            </a:r>
            <a:r>
              <a:rPr lang="nb-NO" sz="4000" dirty="0" err="1" smtClean="0"/>
              <a:t>musikaliska</a:t>
            </a:r>
            <a:r>
              <a:rPr lang="nb-NO" sz="4000" dirty="0" smtClean="0"/>
              <a:t> erfarenhetens </a:t>
            </a:r>
            <a:r>
              <a:rPr lang="nb-NO" sz="4000" dirty="0" err="1" smtClean="0"/>
              <a:t>egenvärde</a:t>
            </a:r>
            <a:r>
              <a:rPr lang="nb-NO" sz="4000" dirty="0" smtClean="0"/>
              <a:t>. I: Øivind Varkøy &amp; Johan </a:t>
            </a:r>
            <a:r>
              <a:rPr lang="nb-NO" sz="4000" dirty="0" err="1" smtClean="0"/>
              <a:t>Söderman</a:t>
            </a:r>
            <a:r>
              <a:rPr lang="nb-NO" sz="4000" dirty="0" smtClean="0"/>
              <a:t> (red.): </a:t>
            </a:r>
            <a:r>
              <a:rPr lang="nb-NO" sz="4000" i="1" dirty="0" err="1" smtClean="0"/>
              <a:t>Musik</a:t>
            </a:r>
            <a:r>
              <a:rPr lang="nb-NO" sz="4000" i="1" dirty="0" smtClean="0"/>
              <a:t> </a:t>
            </a:r>
            <a:r>
              <a:rPr lang="nb-NO" sz="4000" i="1" dirty="0" err="1" smtClean="0"/>
              <a:t>för</a:t>
            </a:r>
            <a:r>
              <a:rPr lang="nb-NO" sz="4000" i="1" dirty="0" smtClean="0"/>
              <a:t> alla. </a:t>
            </a:r>
            <a:r>
              <a:rPr lang="nb-NO" sz="4000" dirty="0" smtClean="0"/>
              <a:t>Studentlitteratur.</a:t>
            </a:r>
          </a:p>
          <a:p>
            <a:r>
              <a:rPr lang="nb-NO" sz="4000" dirty="0" smtClean="0"/>
              <a:t>Øivind Varkøy </a:t>
            </a:r>
            <a:r>
              <a:rPr lang="nb-NO" sz="4000" dirty="0"/>
              <a:t>(2015): The </a:t>
            </a:r>
            <a:r>
              <a:rPr lang="nb-NO" sz="4000" dirty="0" err="1"/>
              <a:t>I</a:t>
            </a:r>
            <a:r>
              <a:rPr lang="nb-NO" sz="4000" dirty="0" err="1" smtClean="0"/>
              <a:t>ntrinsic</a:t>
            </a:r>
            <a:r>
              <a:rPr lang="nb-NO" sz="4000" dirty="0" smtClean="0"/>
              <a:t> </a:t>
            </a:r>
            <a:r>
              <a:rPr lang="nb-NO" sz="4000" dirty="0"/>
              <a:t>V</a:t>
            </a:r>
            <a:r>
              <a:rPr lang="nb-NO" sz="4000" dirty="0" smtClean="0"/>
              <a:t>alue </a:t>
            </a:r>
            <a:r>
              <a:rPr lang="nb-NO" sz="4000" dirty="0" err="1"/>
              <a:t>of</a:t>
            </a:r>
            <a:r>
              <a:rPr lang="nb-NO" sz="4000" dirty="0"/>
              <a:t> M</a:t>
            </a:r>
            <a:r>
              <a:rPr lang="nb-NO" sz="4000" dirty="0" smtClean="0"/>
              <a:t>usic</a:t>
            </a:r>
            <a:r>
              <a:rPr lang="nb-NO" sz="4000" dirty="0"/>
              <a:t>. A </a:t>
            </a:r>
            <a:r>
              <a:rPr lang="nb-NO" sz="4000" dirty="0" err="1"/>
              <a:t>R</a:t>
            </a:r>
            <a:r>
              <a:rPr lang="nb-NO" sz="4000" dirty="0" err="1" smtClean="0"/>
              <a:t>ethinking</a:t>
            </a:r>
            <a:r>
              <a:rPr lang="nb-NO" sz="4000" dirty="0"/>
              <a:t>: </a:t>
            </a:r>
            <a:r>
              <a:rPr lang="nb-NO" sz="4000" dirty="0" err="1"/>
              <a:t>W</a:t>
            </a:r>
            <a:r>
              <a:rPr lang="nb-NO" sz="4000" dirty="0" err="1" smtClean="0"/>
              <a:t>hy</a:t>
            </a:r>
            <a:r>
              <a:rPr lang="nb-NO" sz="4000" dirty="0" smtClean="0"/>
              <a:t> </a:t>
            </a:r>
            <a:r>
              <a:rPr lang="nb-NO" sz="4000" dirty="0"/>
              <a:t>and H</a:t>
            </a:r>
            <a:r>
              <a:rPr lang="nb-NO" sz="4000" dirty="0" smtClean="0"/>
              <a:t>ow</a:t>
            </a:r>
            <a:r>
              <a:rPr lang="nb-NO" sz="4000" dirty="0"/>
              <a:t>? In: Frederik </a:t>
            </a:r>
            <a:r>
              <a:rPr lang="nb-NO" sz="4000" dirty="0" err="1"/>
              <a:t>Pio</a:t>
            </a:r>
            <a:r>
              <a:rPr lang="nb-NO" sz="4000" dirty="0"/>
              <a:t> &amp; Øivind Varkøy (eds.): </a:t>
            </a:r>
            <a:r>
              <a:rPr lang="nb-NO" sz="4000" i="1" dirty="0" err="1"/>
              <a:t>Philosophy</a:t>
            </a:r>
            <a:r>
              <a:rPr lang="nb-NO" sz="4000" i="1" dirty="0"/>
              <a:t> </a:t>
            </a:r>
            <a:r>
              <a:rPr lang="nb-NO" sz="4000" i="1" dirty="0" err="1"/>
              <a:t>of</a:t>
            </a:r>
            <a:r>
              <a:rPr lang="nb-NO" sz="4000" i="1" dirty="0"/>
              <a:t> M</a:t>
            </a:r>
            <a:r>
              <a:rPr lang="nb-NO" sz="4000" i="1" dirty="0" smtClean="0"/>
              <a:t>usic </a:t>
            </a:r>
            <a:r>
              <a:rPr lang="nb-NO" sz="4000" i="1" dirty="0" err="1"/>
              <a:t>E</a:t>
            </a:r>
            <a:r>
              <a:rPr lang="nb-NO" sz="4000" i="1" dirty="0" err="1" smtClean="0"/>
              <a:t>ducation</a:t>
            </a:r>
            <a:r>
              <a:rPr lang="nb-NO" sz="4000" i="1" dirty="0" smtClean="0"/>
              <a:t> </a:t>
            </a:r>
            <a:r>
              <a:rPr lang="nb-NO" sz="4000" i="1" dirty="0" err="1" smtClean="0"/>
              <a:t>Challenged</a:t>
            </a:r>
            <a:r>
              <a:rPr lang="nb-NO" sz="4000" i="1" dirty="0"/>
              <a:t>:</a:t>
            </a:r>
            <a:r>
              <a:rPr lang="nb-NO" sz="4000" i="1" dirty="0" smtClean="0"/>
              <a:t> </a:t>
            </a:r>
            <a:r>
              <a:rPr lang="nb-NO" sz="4000" i="1" dirty="0" err="1"/>
              <a:t>Heideggerian</a:t>
            </a:r>
            <a:r>
              <a:rPr lang="nb-NO" sz="4000" i="1" dirty="0"/>
              <a:t> </a:t>
            </a:r>
            <a:r>
              <a:rPr lang="nb-NO" sz="4000" i="1" dirty="0" err="1"/>
              <a:t>Inspirations</a:t>
            </a:r>
            <a:r>
              <a:rPr lang="nb-NO" sz="4000" i="1" dirty="0"/>
              <a:t>. </a:t>
            </a:r>
            <a:r>
              <a:rPr lang="nb-NO" sz="4000" dirty="0"/>
              <a:t>Springer</a:t>
            </a:r>
            <a:r>
              <a:rPr lang="nb-NO" sz="4000" dirty="0" smtClean="0"/>
              <a:t>.</a:t>
            </a:r>
          </a:p>
          <a:p>
            <a:r>
              <a:rPr lang="nb-NO" sz="4000" dirty="0" smtClean="0"/>
              <a:t>Øivind Varkøy (in </a:t>
            </a:r>
            <a:r>
              <a:rPr lang="nb-NO" sz="4000" dirty="0" err="1" smtClean="0"/>
              <a:t>print</a:t>
            </a:r>
            <a:r>
              <a:rPr lang="nb-NO" sz="4000" dirty="0" smtClean="0"/>
              <a:t>): The </a:t>
            </a:r>
            <a:r>
              <a:rPr lang="nb-NO" sz="4000" dirty="0" err="1"/>
              <a:t>I</a:t>
            </a:r>
            <a:r>
              <a:rPr lang="nb-NO" sz="4000" dirty="0" err="1" smtClean="0"/>
              <a:t>dea</a:t>
            </a:r>
            <a:r>
              <a:rPr lang="nb-NO" sz="4000" dirty="0" smtClean="0"/>
              <a:t> </a:t>
            </a:r>
            <a:r>
              <a:rPr lang="nb-NO" sz="4000" dirty="0" err="1" smtClean="0"/>
              <a:t>of</a:t>
            </a:r>
            <a:r>
              <a:rPr lang="nb-NO" sz="4000" dirty="0" smtClean="0"/>
              <a:t> Art as </a:t>
            </a:r>
            <a:r>
              <a:rPr lang="nb-NO" sz="4000" dirty="0" err="1"/>
              <a:t>C</a:t>
            </a:r>
            <a:r>
              <a:rPr lang="nb-NO" sz="4000" dirty="0" err="1" smtClean="0"/>
              <a:t>ritique</a:t>
            </a:r>
            <a:r>
              <a:rPr lang="nb-NO" sz="4000" dirty="0" smtClean="0"/>
              <a:t>. In: Ylva </a:t>
            </a:r>
            <a:r>
              <a:rPr lang="nb-NO" sz="4000" dirty="0" err="1" smtClean="0"/>
              <a:t>Hofvander</a:t>
            </a:r>
            <a:r>
              <a:rPr lang="nb-NO" sz="4000" dirty="0" smtClean="0"/>
              <a:t> </a:t>
            </a:r>
            <a:r>
              <a:rPr lang="nb-NO" sz="4000" dirty="0" err="1" smtClean="0"/>
              <a:t>Trulsson</a:t>
            </a:r>
            <a:r>
              <a:rPr lang="nb-NO" sz="4000" dirty="0" smtClean="0"/>
              <a:t>, Johan </a:t>
            </a:r>
            <a:r>
              <a:rPr lang="nb-NO" sz="4000" dirty="0" err="1" smtClean="0"/>
              <a:t>Söderman</a:t>
            </a:r>
            <a:r>
              <a:rPr lang="nb-NO" sz="4000" dirty="0" smtClean="0"/>
              <a:t> &amp; </a:t>
            </a:r>
            <a:r>
              <a:rPr lang="nb-NO" sz="4000" dirty="0" err="1" smtClean="0"/>
              <a:t>Pam</a:t>
            </a:r>
            <a:r>
              <a:rPr lang="nb-NO" sz="4000" dirty="0" smtClean="0"/>
              <a:t> </a:t>
            </a:r>
            <a:r>
              <a:rPr lang="nb-NO" sz="4000" dirty="0" err="1" smtClean="0"/>
              <a:t>Burnard</a:t>
            </a:r>
            <a:r>
              <a:rPr lang="nb-NO" sz="4000" dirty="0" smtClean="0"/>
              <a:t> (eds.): </a:t>
            </a:r>
            <a:r>
              <a:rPr lang="nb-NO" sz="4000" i="1" dirty="0" smtClean="0"/>
              <a:t>Pierre </a:t>
            </a:r>
            <a:r>
              <a:rPr lang="nb-NO" sz="4000" i="1" dirty="0" err="1"/>
              <a:t>B</a:t>
            </a:r>
            <a:r>
              <a:rPr lang="nb-NO" sz="4000" i="1" dirty="0" err="1" smtClean="0"/>
              <a:t>ourdieu</a:t>
            </a:r>
            <a:r>
              <a:rPr lang="nb-NO" sz="4000" i="1" dirty="0" smtClean="0"/>
              <a:t> and </a:t>
            </a:r>
            <a:r>
              <a:rPr lang="nb-NO" sz="4000" i="1" dirty="0"/>
              <a:t>M</a:t>
            </a:r>
            <a:r>
              <a:rPr lang="nb-NO" sz="4000" i="1" dirty="0" smtClean="0"/>
              <a:t>usic </a:t>
            </a:r>
            <a:r>
              <a:rPr lang="nb-NO" sz="4000" i="1" dirty="0" err="1"/>
              <a:t>E</a:t>
            </a:r>
            <a:r>
              <a:rPr lang="nb-NO" sz="4000" i="1" dirty="0" err="1" smtClean="0"/>
              <a:t>ducation</a:t>
            </a:r>
            <a:r>
              <a:rPr lang="nb-NO" sz="4000" i="1" dirty="0" smtClean="0"/>
              <a:t>. </a:t>
            </a:r>
            <a:r>
              <a:rPr lang="nb-NO" sz="4000" dirty="0" err="1" smtClean="0"/>
              <a:t>Ashgate</a:t>
            </a:r>
            <a:r>
              <a:rPr lang="nb-NO" sz="4000" dirty="0" smtClean="0"/>
              <a:t> (høsten 2015).</a:t>
            </a:r>
            <a:endParaRPr lang="nb-NO" sz="4000" dirty="0"/>
          </a:p>
          <a:p>
            <a:endParaRPr lang="nb-NO" sz="3300" dirty="0" smtClean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88197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Mine to poenger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1. Situasjonsbeskrivelse: Formålsrasjonalitetens og instrumentalismens hegemoni</a:t>
            </a:r>
          </a:p>
          <a:p>
            <a:pPr lvl="1"/>
            <a:r>
              <a:rPr lang="nb-NO" dirty="0" smtClean="0"/>
              <a:t>Viktigheten av musikk og annen kunst begrunnes eller legitimeres svært ofte i retning av hva dette er </a:t>
            </a:r>
            <a:r>
              <a:rPr lang="nb-NO" i="1" dirty="0" smtClean="0"/>
              <a:t>godt for – </a:t>
            </a:r>
            <a:r>
              <a:rPr lang="nb-NO" dirty="0" smtClean="0"/>
              <a:t>i </a:t>
            </a:r>
            <a:r>
              <a:rPr lang="nb-NO" i="1" dirty="0" smtClean="0"/>
              <a:t>nytten </a:t>
            </a:r>
            <a:r>
              <a:rPr lang="nb-NO" dirty="0" smtClean="0"/>
              <a:t>eller </a:t>
            </a:r>
            <a:r>
              <a:rPr lang="nb-NO" i="1" dirty="0" smtClean="0"/>
              <a:t>relevansen – </a:t>
            </a:r>
            <a:r>
              <a:rPr lang="nb-NO" dirty="0" smtClean="0"/>
              <a:t>i utdanning og samfunn. </a:t>
            </a:r>
          </a:p>
          <a:p>
            <a:r>
              <a:rPr lang="nb-NO" dirty="0" smtClean="0"/>
              <a:t>2. Kritikk av dette hegemoniet – og et alternativ</a:t>
            </a:r>
          </a:p>
          <a:p>
            <a:pPr lvl="1"/>
            <a:r>
              <a:rPr lang="nb-NO" dirty="0" smtClean="0"/>
              <a:t>Finnes det noe som kan kalles ”egenverdi” knyttet til kunst og kunsterfaring? Overhode?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6456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Situasjonsbeskrivelse</a:t>
            </a:r>
            <a:br>
              <a:rPr lang="nb-NO" dirty="0" smtClean="0"/>
            </a:br>
            <a:r>
              <a:rPr lang="nb-NO" sz="3600" dirty="0" smtClean="0"/>
              <a:t>(Mitt poeng nr. 1)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Mange synes det er smart å argumentere for en øket satsing på kunst og kultur i skole og samfunnsliv ved å legge vekt på hva dette er </a:t>
            </a:r>
            <a:r>
              <a:rPr lang="nb-NO" i="1" dirty="0" smtClean="0"/>
              <a:t>godt for.</a:t>
            </a:r>
          </a:p>
          <a:p>
            <a:r>
              <a:rPr lang="nb-NO" dirty="0" smtClean="0"/>
              <a:t>Man hevder for eksempel at musikkundervisning gjør oss smartere i matematikk, generelt mer kreative, sosiale og empatiske.  </a:t>
            </a:r>
          </a:p>
        </p:txBody>
      </p:sp>
    </p:spTree>
    <p:extLst>
      <p:ext uri="{BB962C8B-B14F-4D97-AF65-F5344CB8AC3E}">
        <p14:creationId xmlns:p14="http://schemas.microsoft.com/office/powerpoint/2010/main" val="3197215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400" dirty="0" smtClean="0"/>
              <a:t>I utdanningspolitikk – og i kulturpolitikk</a:t>
            </a:r>
            <a:endParaRPr lang="nb-NO" sz="4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Dette gjelder ikke bare i utdanningspolitikk, men også i kulturpolitikk.</a:t>
            </a:r>
          </a:p>
          <a:p>
            <a:r>
              <a:rPr lang="nb-NO" dirty="0" smtClean="0"/>
              <a:t>Tre norske eksempler: </a:t>
            </a:r>
          </a:p>
          <a:p>
            <a:pPr lvl="1"/>
            <a:r>
              <a:rPr lang="nb-NO" dirty="0" smtClean="0"/>
              <a:t>Det nye operabygget i Oslo</a:t>
            </a:r>
          </a:p>
          <a:p>
            <a:pPr lvl="1"/>
            <a:r>
              <a:rPr lang="nb-NO" dirty="0"/>
              <a:t>K</a:t>
            </a:r>
            <a:r>
              <a:rPr lang="nb-NO" dirty="0" smtClean="0"/>
              <a:t>ulturhus i vårt langstrakte land</a:t>
            </a:r>
          </a:p>
          <a:p>
            <a:pPr lvl="1"/>
            <a:r>
              <a:rPr lang="nb-NO" dirty="0" smtClean="0"/>
              <a:t>Bedre helse – lavere sykefravær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64491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er kunst </a:t>
            </a:r>
            <a:r>
              <a:rPr lang="nb-NO" i="1" dirty="0" smtClean="0"/>
              <a:t>godt for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Det vises ofte til forskning for slik argumentasjon omkring hva musikk og annen kunst er </a:t>
            </a:r>
            <a:r>
              <a:rPr lang="nb-NO" i="1" dirty="0" smtClean="0"/>
              <a:t>godt for.</a:t>
            </a:r>
            <a:endParaRPr lang="nb-NO" dirty="0" smtClean="0"/>
          </a:p>
          <a:p>
            <a:r>
              <a:rPr lang="nb-NO" dirty="0" smtClean="0"/>
              <a:t>Men – bør vi tro på den forskningen som sies å ligge bak slik argumentasjon?</a:t>
            </a:r>
          </a:p>
          <a:p>
            <a:pPr lvl="1"/>
            <a:r>
              <a:rPr lang="nb-NO" dirty="0" smtClean="0"/>
              <a:t>Om tvilsom forskning – og enda mer om tvilsom tolkning av denne forskningen. </a:t>
            </a:r>
          </a:p>
          <a:p>
            <a:pPr lvl="1"/>
            <a:r>
              <a:rPr lang="nb-NO" dirty="0" smtClean="0"/>
              <a:t>Blir vi smartere i matematikk? Blir vi mer tolerante? Flytter vi til tynt befolkede distrikter?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08577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Hvorfor ”trenger” vi dette?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 smtClean="0"/>
              <a:t>Uansett: Det virker som om vi har lyst til å tro på dette. Hvorfor?</a:t>
            </a:r>
          </a:p>
          <a:p>
            <a:pPr lvl="1"/>
            <a:r>
              <a:rPr lang="nb-NO" dirty="0" smtClean="0"/>
              <a:t>Et desperat behov for legitimering av vårt arbeid med musikk og annen kunst – som lærere og –pedagoger – fra grunnskole og musikk-/kultur skole til gymnas og høyere utdanning.</a:t>
            </a:r>
            <a:endParaRPr lang="nb-NO" dirty="0"/>
          </a:p>
          <a:p>
            <a:pPr lvl="1"/>
            <a:r>
              <a:rPr lang="nb-NO" dirty="0" smtClean="0"/>
              <a:t>Men – er dette en smart måte å legitimere viktigheten av musikk og kunst – for eksempel i skolen?</a:t>
            </a:r>
          </a:p>
          <a:p>
            <a:pPr lvl="1"/>
            <a:r>
              <a:rPr lang="nb-NO" dirty="0" smtClean="0"/>
              <a:t>Om forskningen er dårlig, er det definitivt ikke smart.</a:t>
            </a:r>
          </a:p>
          <a:p>
            <a:pPr lvl="1"/>
            <a:r>
              <a:rPr lang="nb-NO" dirty="0" smtClean="0"/>
              <a:t>Og selv om forskningen skulle ha rett; hvor smart er det egentlig å argumentere for eksempel for musikk i skolen ved å hevde at musikk først og fremst er et middel, en metode, for bedre læring i andre fag?</a:t>
            </a:r>
          </a:p>
          <a:p>
            <a:pPr lvl="1"/>
            <a:r>
              <a:rPr lang="nb-NO" dirty="0" smtClean="0"/>
              <a:t>Vi trenger å utvikle en alternativ måte å legitimere oss på!</a:t>
            </a:r>
          </a:p>
        </p:txBody>
      </p:sp>
    </p:spTree>
    <p:extLst>
      <p:ext uri="{BB962C8B-B14F-4D97-AF65-F5344CB8AC3E}">
        <p14:creationId xmlns:p14="http://schemas.microsoft.com/office/powerpoint/2010/main" val="3571604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Hvorfor er det slik?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Men – før vi ser nærmere på alternativ form for legitimering knyttet til termen ”egenverdi”: Hvorfor dette behovet for legitimering?</a:t>
            </a:r>
          </a:p>
          <a:p>
            <a:pPr lvl="1"/>
            <a:r>
              <a:rPr lang="nb-NO" dirty="0" smtClean="0"/>
              <a:t>Vi lever i en kultur dominert av nytte- og relevanstenkning. </a:t>
            </a:r>
          </a:p>
          <a:p>
            <a:pPr lvl="1"/>
            <a:r>
              <a:rPr lang="nb-NO" dirty="0" smtClean="0"/>
              <a:t>Vi vurderer tilsynelatende alt vi gjør som et middel til noe annet enn seg selv…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48954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Nytte- og relevanstenkning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Hvordan har vår kultur kommet til å bli dominert av denne nyttetenkningen?</a:t>
            </a:r>
          </a:p>
          <a:p>
            <a:pPr lvl="1"/>
            <a:r>
              <a:rPr lang="nb-NO" dirty="0" smtClean="0"/>
              <a:t>Max Weber: </a:t>
            </a:r>
            <a:r>
              <a:rPr lang="nb-NO" i="1" dirty="0" smtClean="0"/>
              <a:t>Den protestantiske etikk og kapitalismens ånd</a:t>
            </a:r>
            <a:r>
              <a:rPr lang="nb-NO" dirty="0" smtClean="0"/>
              <a:t> </a:t>
            </a:r>
          </a:p>
          <a:p>
            <a:pPr lvl="1"/>
            <a:r>
              <a:rPr lang="nb-NO" dirty="0" smtClean="0"/>
              <a:t>Om den tekniske rasjonalitetens hegemoni. </a:t>
            </a:r>
          </a:p>
          <a:p>
            <a:pPr lvl="1"/>
            <a:r>
              <a:rPr lang="nb-NO" dirty="0" smtClean="0"/>
              <a:t>Om </a:t>
            </a:r>
            <a:r>
              <a:rPr lang="nb-NO" dirty="0" err="1"/>
              <a:t>a</a:t>
            </a:r>
            <a:r>
              <a:rPr lang="nb-NO" dirty="0" err="1" smtClean="0"/>
              <a:t>vfortryllingen</a:t>
            </a:r>
            <a:r>
              <a:rPr lang="nb-NO" dirty="0" smtClean="0"/>
              <a:t> av verden.</a:t>
            </a:r>
          </a:p>
          <a:p>
            <a:pPr lvl="1"/>
            <a:r>
              <a:rPr lang="nb-NO" dirty="0" smtClean="0"/>
              <a:t>Om gjenfortryllingen av verden.</a:t>
            </a:r>
          </a:p>
          <a:p>
            <a:pPr lvl="1"/>
            <a:r>
              <a:rPr lang="nb-NO" dirty="0" smtClean="0"/>
              <a:t>Om rituell rasjonalitet.</a:t>
            </a:r>
          </a:p>
          <a:p>
            <a:pPr lvl="1"/>
            <a:r>
              <a:rPr lang="nb-NO" dirty="0" smtClean="0"/>
              <a:t>Uansett: Det meste domineres av </a:t>
            </a:r>
            <a:r>
              <a:rPr lang="nb-NO" i="1" dirty="0" smtClean="0"/>
              <a:t>formålsrasjonalitet</a:t>
            </a:r>
            <a:r>
              <a:rPr lang="nb-NO" dirty="0" smtClean="0"/>
              <a:t> og </a:t>
            </a:r>
            <a:r>
              <a:rPr lang="nb-NO" i="1" dirty="0" smtClean="0"/>
              <a:t>instrumentalisme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35758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 smtClean="0"/>
              <a:t>Kritikk av ”situasjonen” – og et alternativ. </a:t>
            </a:r>
            <a:r>
              <a:rPr lang="nb-NO" sz="2800" dirty="0" smtClean="0"/>
              <a:t>(Mitt poeng nr. 2)</a:t>
            </a:r>
            <a:endParaRPr lang="nb-NO" sz="2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Mitt prosjekt: </a:t>
            </a:r>
          </a:p>
          <a:p>
            <a:pPr lvl="1"/>
            <a:r>
              <a:rPr lang="nb-NO" dirty="0" smtClean="0"/>
              <a:t>Om musikk-/kunsterfaringens egenverdi.</a:t>
            </a:r>
            <a:r>
              <a:rPr lang="nb-NO" dirty="0"/>
              <a:t> </a:t>
            </a:r>
            <a:endParaRPr lang="nb-NO" dirty="0" smtClean="0"/>
          </a:p>
          <a:p>
            <a:pPr lvl="1"/>
            <a:r>
              <a:rPr lang="nb-NO" dirty="0" smtClean="0"/>
              <a:t>Om </a:t>
            </a:r>
            <a:r>
              <a:rPr lang="nb-NO" dirty="0"/>
              <a:t>t</a:t>
            </a:r>
            <a:r>
              <a:rPr lang="nb-NO" dirty="0" smtClean="0"/>
              <a:t>anken om nytten av det unyttige – som frigjøringsprosjekt.</a:t>
            </a:r>
          </a:p>
          <a:p>
            <a:pPr lvl="1"/>
            <a:r>
              <a:rPr lang="nb-NO" dirty="0" smtClean="0"/>
              <a:t>Hvorfor er dette viktig? Om det er slik at formålsrasjonalitetens og instrumentalismens dominans kan ses som en anti-humanistisk tendens, gir svaret seg selv…</a:t>
            </a:r>
          </a:p>
        </p:txBody>
      </p:sp>
    </p:spTree>
    <p:extLst>
      <p:ext uri="{BB962C8B-B14F-4D97-AF65-F5344CB8AC3E}">
        <p14:creationId xmlns:p14="http://schemas.microsoft.com/office/powerpoint/2010/main" val="1816958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lio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Folio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Foli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20000"/>
              </a:schemeClr>
              <a:schemeClr val="phClr"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st="25400">
              <a:srgbClr val="000000">
                <a:alpha val="50000"/>
              </a:srgbClr>
            </a:inn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3000"/>
                <a:lumMod val="10000"/>
              </a:schemeClr>
              <a:schemeClr val="phClr">
                <a:tint val="91000"/>
                <a:satMod val="500000"/>
                <a:lumMod val="125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Folio.thmx</Template>
  <TotalTime>136</TotalTime>
  <Words>1091</Words>
  <Application>Microsoft Macintosh PowerPoint</Application>
  <PresentationFormat>Bildspel på skärmen (4:3)</PresentationFormat>
  <Paragraphs>96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6" baseType="lpstr">
      <vt:lpstr>Folio</vt:lpstr>
      <vt:lpstr>Det unyttiges nytte</vt:lpstr>
      <vt:lpstr>Mine to poenger</vt:lpstr>
      <vt:lpstr>Situasjonsbeskrivelse (Mitt poeng nr. 1)</vt:lpstr>
      <vt:lpstr>I utdanningspolitikk – og i kulturpolitikk</vt:lpstr>
      <vt:lpstr>Hva er kunst godt for?</vt:lpstr>
      <vt:lpstr>Hvorfor ”trenger” vi dette?</vt:lpstr>
      <vt:lpstr>Hvorfor er det slik?</vt:lpstr>
      <vt:lpstr>Nytte- og relevanstenkning</vt:lpstr>
      <vt:lpstr>Kritikk av ”situasjonen” – og et alternativ. (Mitt poeng nr. 2)</vt:lpstr>
      <vt:lpstr>Mine ”filosofiske hjelpere”</vt:lpstr>
      <vt:lpstr>Hannah Arendt</vt:lpstr>
      <vt:lpstr>Dannelse (Bildning)</vt:lpstr>
      <vt:lpstr>Kant – og Bourdieu</vt:lpstr>
      <vt:lpstr>Kritikk Kan kunst ”bare” får være godt?</vt:lpstr>
      <vt:lpstr>Mer å lese?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 unyttiges nytte</dc:title>
  <dc:creator>Øivind Varkøy</dc:creator>
  <cp:lastModifiedBy>Sverker Zadig</cp:lastModifiedBy>
  <cp:revision>37</cp:revision>
  <dcterms:created xsi:type="dcterms:W3CDTF">2015-03-18T09:38:09Z</dcterms:created>
  <dcterms:modified xsi:type="dcterms:W3CDTF">2015-04-15T19:03:27Z</dcterms:modified>
</cp:coreProperties>
</file>