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75" r:id="rId11"/>
    <p:sldId id="264" r:id="rId12"/>
    <p:sldId id="277" r:id="rId13"/>
    <p:sldId id="276" r:id="rId14"/>
    <p:sldId id="265" r:id="rId15"/>
    <p:sldId id="268" r:id="rId16"/>
    <p:sldId id="266" r:id="rId17"/>
    <p:sldId id="269" r:id="rId18"/>
    <p:sldId id="270" r:id="rId19"/>
    <p:sldId id="272" r:id="rId20"/>
    <p:sldId id="273" r:id="rId21"/>
    <p:sldId id="279" r:id="rId22"/>
    <p:sldId id="274" r:id="rId2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26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8148F2-23A9-9A41-AA89-368F8C49D96B}" type="doc">
      <dgm:prSet loTypeId="urn:microsoft.com/office/officeart/2005/8/layout/hProcess6" loCatId="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sv-SE"/>
        </a:p>
      </dgm:t>
    </dgm:pt>
    <dgm:pt modelId="{B3336403-0EFD-484C-B173-40C5C41E798D}">
      <dgm:prSet phldrT="[Text]"/>
      <dgm:spPr/>
      <dgm:t>
        <a:bodyPr/>
        <a:lstStyle/>
        <a:p>
          <a:r>
            <a:rPr lang="sv-SE" dirty="0"/>
            <a:t>Innehålls</a:t>
          </a:r>
        </a:p>
        <a:p>
          <a:r>
            <a:rPr lang="sv-SE" dirty="0"/>
            <a:t>analys</a:t>
          </a:r>
        </a:p>
      </dgm:t>
    </dgm:pt>
    <dgm:pt modelId="{3B36BC24-0F51-874C-AFD9-0A75A488B14D}" type="parTrans" cxnId="{DC9020B5-7760-B546-A097-E7B5304D8DA4}">
      <dgm:prSet/>
      <dgm:spPr/>
      <dgm:t>
        <a:bodyPr/>
        <a:lstStyle/>
        <a:p>
          <a:endParaRPr lang="sv-SE"/>
        </a:p>
      </dgm:t>
    </dgm:pt>
    <dgm:pt modelId="{003A4962-ADC1-4A4B-9012-8EC88B14E3D2}" type="sibTrans" cxnId="{DC9020B5-7760-B546-A097-E7B5304D8DA4}">
      <dgm:prSet/>
      <dgm:spPr/>
      <dgm:t>
        <a:bodyPr/>
        <a:lstStyle/>
        <a:p>
          <a:endParaRPr lang="sv-SE"/>
        </a:p>
      </dgm:t>
    </dgm:pt>
    <dgm:pt modelId="{87A53834-C254-B64C-A705-65E758501217}">
      <dgm:prSet phldrT="[Text]" custT="1"/>
      <dgm:spPr/>
      <dgm:t>
        <a:bodyPr/>
        <a:lstStyle/>
        <a:p>
          <a:r>
            <a:rPr lang="sv-SE" sz="1200" dirty="0"/>
            <a:t>Länken nu och sedan</a:t>
          </a:r>
        </a:p>
      </dgm:t>
    </dgm:pt>
    <dgm:pt modelId="{55B32284-2553-F440-BAA0-E2A155C03DCB}" type="parTrans" cxnId="{FB03ED6E-E9FF-3D47-AFA2-E2F61C85346E}">
      <dgm:prSet/>
      <dgm:spPr/>
      <dgm:t>
        <a:bodyPr/>
        <a:lstStyle/>
        <a:p>
          <a:endParaRPr lang="sv-SE"/>
        </a:p>
      </dgm:t>
    </dgm:pt>
    <dgm:pt modelId="{1186A9A8-4902-B94A-BA9E-68D527953EEB}" type="sibTrans" cxnId="{FB03ED6E-E9FF-3D47-AFA2-E2F61C85346E}">
      <dgm:prSet/>
      <dgm:spPr/>
      <dgm:t>
        <a:bodyPr/>
        <a:lstStyle/>
        <a:p>
          <a:endParaRPr lang="sv-SE"/>
        </a:p>
      </dgm:t>
    </dgm:pt>
    <dgm:pt modelId="{B6293FFA-2C54-AA4F-A013-325D718C8D61}">
      <dgm:prSet phldrT="[Text]"/>
      <dgm:spPr/>
      <dgm:t>
        <a:bodyPr/>
        <a:lstStyle/>
        <a:p>
          <a:r>
            <a:rPr lang="sv-SE" dirty="0"/>
            <a:t>Fenomeno-grafisk analys</a:t>
          </a:r>
        </a:p>
      </dgm:t>
    </dgm:pt>
    <dgm:pt modelId="{E93717EC-1FEC-3840-A3FE-C7A66E74A298}" type="parTrans" cxnId="{ACA0CA2A-48A0-7F4D-B0A9-6DB77E99E33D}">
      <dgm:prSet/>
      <dgm:spPr/>
      <dgm:t>
        <a:bodyPr/>
        <a:lstStyle/>
        <a:p>
          <a:endParaRPr lang="sv-SE"/>
        </a:p>
      </dgm:t>
    </dgm:pt>
    <dgm:pt modelId="{8AD21795-BC67-A848-B062-67B13F5D4F81}" type="sibTrans" cxnId="{ACA0CA2A-48A0-7F4D-B0A9-6DB77E99E33D}">
      <dgm:prSet/>
      <dgm:spPr/>
      <dgm:t>
        <a:bodyPr/>
        <a:lstStyle/>
        <a:p>
          <a:endParaRPr lang="sv-SE"/>
        </a:p>
      </dgm:t>
    </dgm:pt>
    <dgm:pt modelId="{A20F993B-5EE9-304A-AFBA-14B91945E2B6}">
      <dgm:prSet phldrT="[Text]" custT="1"/>
      <dgm:spPr/>
      <dgm:t>
        <a:bodyPr/>
        <a:lstStyle/>
        <a:p>
          <a:r>
            <a:rPr lang="sv-SE" sz="1200" i="0" dirty="0" smtClean="0"/>
            <a:t>Ta in den andres berättelse</a:t>
          </a:r>
          <a:endParaRPr lang="sv-SE" sz="1200" i="0" dirty="0"/>
        </a:p>
      </dgm:t>
    </dgm:pt>
    <dgm:pt modelId="{EF9DAEE3-7170-264C-A8FE-B98076878E02}" type="parTrans" cxnId="{6CFB6125-2E0D-DD4B-B680-FBD7A3FADA30}">
      <dgm:prSet/>
      <dgm:spPr/>
      <dgm:t>
        <a:bodyPr/>
        <a:lstStyle/>
        <a:p>
          <a:endParaRPr lang="sv-SE"/>
        </a:p>
      </dgm:t>
    </dgm:pt>
    <dgm:pt modelId="{87B0865E-DFD0-5946-8479-16D09158C6A1}" type="sibTrans" cxnId="{6CFB6125-2E0D-DD4B-B680-FBD7A3FADA30}">
      <dgm:prSet/>
      <dgm:spPr/>
      <dgm:t>
        <a:bodyPr/>
        <a:lstStyle/>
        <a:p>
          <a:endParaRPr lang="sv-SE"/>
        </a:p>
      </dgm:t>
    </dgm:pt>
    <dgm:pt modelId="{69B4BEF1-E965-6D49-B671-D4A57C234476}">
      <dgm:prSet phldrT="[Text]"/>
      <dgm:spPr/>
      <dgm:t>
        <a:bodyPr/>
        <a:lstStyle/>
        <a:p>
          <a:r>
            <a:rPr lang="sv-SE" dirty="0"/>
            <a:t>Lektions</a:t>
          </a:r>
        </a:p>
        <a:p>
          <a:r>
            <a:rPr lang="sv-SE" dirty="0"/>
            <a:t>analyser</a:t>
          </a:r>
        </a:p>
      </dgm:t>
    </dgm:pt>
    <dgm:pt modelId="{36004C14-E473-D345-BB39-C15971671795}" type="parTrans" cxnId="{C19B0BE5-7177-D74C-BB19-6FA93A6A8071}">
      <dgm:prSet/>
      <dgm:spPr/>
      <dgm:t>
        <a:bodyPr/>
        <a:lstStyle/>
        <a:p>
          <a:endParaRPr lang="sv-SE"/>
        </a:p>
      </dgm:t>
    </dgm:pt>
    <dgm:pt modelId="{6248E592-38D2-7843-98C8-3DCE0959969C}" type="sibTrans" cxnId="{C19B0BE5-7177-D74C-BB19-6FA93A6A8071}">
      <dgm:prSet/>
      <dgm:spPr/>
      <dgm:t>
        <a:bodyPr/>
        <a:lstStyle/>
        <a:p>
          <a:endParaRPr lang="sv-SE"/>
        </a:p>
      </dgm:t>
    </dgm:pt>
    <dgm:pt modelId="{AE81B63C-CED9-0F47-AE91-3E973BC09CE6}">
      <dgm:prSet phldrT="[Text]" custT="1"/>
      <dgm:spPr/>
      <dgm:t>
        <a:bodyPr/>
        <a:lstStyle/>
        <a:p>
          <a:r>
            <a:rPr lang="sv-SE" sz="1200" dirty="0" smtClean="0"/>
            <a:t>Styra riktning</a:t>
          </a:r>
          <a:endParaRPr lang="sv-SE" sz="1200" dirty="0"/>
        </a:p>
      </dgm:t>
    </dgm:pt>
    <dgm:pt modelId="{3FB6F640-05A3-464C-B6BE-2A8067B332B2}" type="parTrans" cxnId="{7908267C-3E73-DB4E-B2D9-1BF54CDE19F9}">
      <dgm:prSet/>
      <dgm:spPr/>
      <dgm:t>
        <a:bodyPr/>
        <a:lstStyle/>
        <a:p>
          <a:endParaRPr lang="sv-SE"/>
        </a:p>
      </dgm:t>
    </dgm:pt>
    <dgm:pt modelId="{A8137C57-4D35-B342-A7D1-59882E5D0575}" type="sibTrans" cxnId="{7908267C-3E73-DB4E-B2D9-1BF54CDE19F9}">
      <dgm:prSet/>
      <dgm:spPr/>
      <dgm:t>
        <a:bodyPr/>
        <a:lstStyle/>
        <a:p>
          <a:endParaRPr lang="sv-SE"/>
        </a:p>
      </dgm:t>
    </dgm:pt>
    <dgm:pt modelId="{0DA4AC61-081F-FB4C-97DF-48826C34E3EA}">
      <dgm:prSet phldrT="[Text]" custT="1"/>
      <dgm:spPr/>
      <dgm:t>
        <a:bodyPr/>
        <a:lstStyle/>
        <a:p>
          <a:r>
            <a:rPr lang="sv-SE" sz="1200" dirty="0"/>
            <a:t>Lyssna öppet</a:t>
          </a:r>
        </a:p>
      </dgm:t>
    </dgm:pt>
    <dgm:pt modelId="{B97F0076-B71E-C24F-A92A-1E542AA285F2}" type="parTrans" cxnId="{FF9A3EF4-914D-8643-BBC7-19606F5DB9A0}">
      <dgm:prSet/>
      <dgm:spPr/>
      <dgm:t>
        <a:bodyPr/>
        <a:lstStyle/>
        <a:p>
          <a:endParaRPr lang="sv-SE"/>
        </a:p>
      </dgm:t>
    </dgm:pt>
    <dgm:pt modelId="{E22AEFA0-051C-1148-9099-758EE641E2F4}" type="sibTrans" cxnId="{FF9A3EF4-914D-8643-BBC7-19606F5DB9A0}">
      <dgm:prSet/>
      <dgm:spPr/>
      <dgm:t>
        <a:bodyPr/>
        <a:lstStyle/>
        <a:p>
          <a:endParaRPr lang="sv-SE"/>
        </a:p>
      </dgm:t>
    </dgm:pt>
    <dgm:pt modelId="{81CC0851-F0C5-5B42-A7AC-961E9FFE2299}">
      <dgm:prSet phldrT="[Text]" custT="1"/>
      <dgm:spPr/>
      <dgm:t>
        <a:bodyPr/>
        <a:lstStyle/>
        <a:p>
          <a:r>
            <a:rPr lang="sv-SE" sz="1200" dirty="0"/>
            <a:t>Fantasi</a:t>
          </a:r>
        </a:p>
      </dgm:t>
    </dgm:pt>
    <dgm:pt modelId="{F8AD177B-8AEA-DC47-B4DA-EE25D3A015EE}" type="parTrans" cxnId="{724C8995-9AD4-9745-9C58-39DC649D5388}">
      <dgm:prSet/>
      <dgm:spPr/>
      <dgm:t>
        <a:bodyPr/>
        <a:lstStyle/>
        <a:p>
          <a:endParaRPr lang="sv-SE"/>
        </a:p>
      </dgm:t>
    </dgm:pt>
    <dgm:pt modelId="{83D7E98A-44ED-BA4C-B906-4DDEEBAC2BA4}" type="sibTrans" cxnId="{724C8995-9AD4-9745-9C58-39DC649D5388}">
      <dgm:prSet/>
      <dgm:spPr/>
      <dgm:t>
        <a:bodyPr/>
        <a:lstStyle/>
        <a:p>
          <a:endParaRPr lang="sv-SE"/>
        </a:p>
      </dgm:t>
    </dgm:pt>
    <dgm:pt modelId="{1C741649-BB81-BD46-83FF-887C39C0DA2B}">
      <dgm:prSet phldrT="[Text]" custT="1"/>
      <dgm:spPr/>
      <dgm:t>
        <a:bodyPr/>
        <a:lstStyle/>
        <a:p>
          <a:r>
            <a:rPr lang="sv-SE" sz="1200" dirty="0"/>
            <a:t>Impulser</a:t>
          </a:r>
        </a:p>
      </dgm:t>
    </dgm:pt>
    <dgm:pt modelId="{AA22A060-88E3-E34F-8B7D-ECAE40DA9AEF}" type="parTrans" cxnId="{26A8FC90-FF64-F744-83E5-6671BFCD86DD}">
      <dgm:prSet/>
      <dgm:spPr/>
      <dgm:t>
        <a:bodyPr/>
        <a:lstStyle/>
        <a:p>
          <a:endParaRPr lang="sv-SE"/>
        </a:p>
      </dgm:t>
    </dgm:pt>
    <dgm:pt modelId="{F35BA415-D8AE-044E-BF2E-2568145B2458}" type="sibTrans" cxnId="{26A8FC90-FF64-F744-83E5-6671BFCD86DD}">
      <dgm:prSet/>
      <dgm:spPr/>
      <dgm:t>
        <a:bodyPr/>
        <a:lstStyle/>
        <a:p>
          <a:endParaRPr lang="sv-SE"/>
        </a:p>
      </dgm:t>
    </dgm:pt>
    <dgm:pt modelId="{F493AF18-269C-824F-A9AF-63105D32B42C}">
      <dgm:prSet phldrT="[Text]" custT="1"/>
      <dgm:spPr/>
      <dgm:t>
        <a:bodyPr/>
        <a:lstStyle/>
        <a:p>
          <a:r>
            <a:rPr lang="sv-SE" sz="1200" dirty="0"/>
            <a:t>Nya möjligheter</a:t>
          </a:r>
        </a:p>
      </dgm:t>
    </dgm:pt>
    <dgm:pt modelId="{2FFD607D-55BF-694B-84F2-F2C06CFDE8C9}" type="parTrans" cxnId="{87573C49-9E80-AC4B-89F2-61B01ADA3866}">
      <dgm:prSet/>
      <dgm:spPr/>
      <dgm:t>
        <a:bodyPr/>
        <a:lstStyle/>
        <a:p>
          <a:endParaRPr lang="sv-SE"/>
        </a:p>
      </dgm:t>
    </dgm:pt>
    <dgm:pt modelId="{0D194EE9-5393-7F4B-8BBB-104295CB286E}" type="sibTrans" cxnId="{87573C49-9E80-AC4B-89F2-61B01ADA3866}">
      <dgm:prSet/>
      <dgm:spPr/>
      <dgm:t>
        <a:bodyPr/>
        <a:lstStyle/>
        <a:p>
          <a:endParaRPr lang="sv-SE"/>
        </a:p>
      </dgm:t>
    </dgm:pt>
    <dgm:pt modelId="{BDC63933-6537-2B4F-B900-A67433E9CA69}">
      <dgm:prSet phldrT="[Text]" custT="1"/>
      <dgm:spPr/>
      <dgm:t>
        <a:bodyPr/>
        <a:lstStyle/>
        <a:p>
          <a:r>
            <a:rPr lang="sv-SE" sz="1200" dirty="0"/>
            <a:t>Tillit</a:t>
          </a:r>
        </a:p>
      </dgm:t>
    </dgm:pt>
    <dgm:pt modelId="{F82C48F6-B1ED-BA4F-8C0D-4E7127B0C7AF}" type="parTrans" cxnId="{26130931-D038-9F42-8D04-50C7796FD3B7}">
      <dgm:prSet/>
      <dgm:spPr/>
      <dgm:t>
        <a:bodyPr/>
        <a:lstStyle/>
        <a:p>
          <a:endParaRPr lang="sv-SE"/>
        </a:p>
      </dgm:t>
    </dgm:pt>
    <dgm:pt modelId="{0D5062F9-8C4A-7442-A4F3-DF5151D9686D}" type="sibTrans" cxnId="{26130931-D038-9F42-8D04-50C7796FD3B7}">
      <dgm:prSet/>
      <dgm:spPr/>
      <dgm:t>
        <a:bodyPr/>
        <a:lstStyle/>
        <a:p>
          <a:endParaRPr lang="sv-SE"/>
        </a:p>
      </dgm:t>
    </dgm:pt>
    <dgm:pt modelId="{5D62BB0E-7AF0-9841-86BC-C464E921105B}">
      <dgm:prSet phldrT="[Text]" custT="1"/>
      <dgm:spPr/>
      <dgm:t>
        <a:bodyPr/>
        <a:lstStyle/>
        <a:p>
          <a:r>
            <a:rPr lang="sv-SE" sz="1200" dirty="0"/>
            <a:t>Släppa in den andre</a:t>
          </a:r>
        </a:p>
      </dgm:t>
    </dgm:pt>
    <dgm:pt modelId="{F8B34BDE-8B7D-9D46-9BEB-FC28FD9B3FBF}" type="parTrans" cxnId="{865C6DF1-4E72-094D-9B32-2F966FD3B451}">
      <dgm:prSet/>
      <dgm:spPr/>
      <dgm:t>
        <a:bodyPr/>
        <a:lstStyle/>
        <a:p>
          <a:endParaRPr lang="sv-SE"/>
        </a:p>
      </dgm:t>
    </dgm:pt>
    <dgm:pt modelId="{3FD45BBF-46A7-154D-AB8B-AEEB8E728CC7}" type="sibTrans" cxnId="{865C6DF1-4E72-094D-9B32-2F966FD3B451}">
      <dgm:prSet/>
      <dgm:spPr/>
      <dgm:t>
        <a:bodyPr/>
        <a:lstStyle/>
        <a:p>
          <a:endParaRPr lang="sv-SE"/>
        </a:p>
      </dgm:t>
    </dgm:pt>
    <dgm:pt modelId="{DFDE9B07-0399-034F-BEBA-A6F856C036A9}">
      <dgm:prSet phldrT="[Text]" custT="1"/>
      <dgm:spPr/>
      <dgm:t>
        <a:bodyPr/>
        <a:lstStyle/>
        <a:p>
          <a:r>
            <a:rPr lang="sv-SE" sz="1200" dirty="0"/>
            <a:t>Skapa impulser</a:t>
          </a:r>
        </a:p>
      </dgm:t>
    </dgm:pt>
    <dgm:pt modelId="{4283F38E-36E2-DA45-94AA-ED15BBC54F65}" type="parTrans" cxnId="{B136775A-02C5-4F45-85E8-5C8AACD07667}">
      <dgm:prSet/>
      <dgm:spPr/>
      <dgm:t>
        <a:bodyPr/>
        <a:lstStyle/>
        <a:p>
          <a:endParaRPr lang="sv-SE"/>
        </a:p>
      </dgm:t>
    </dgm:pt>
    <dgm:pt modelId="{64DC4DE0-7EC6-4A48-83E5-00595E1442F6}" type="sibTrans" cxnId="{B136775A-02C5-4F45-85E8-5C8AACD07667}">
      <dgm:prSet/>
      <dgm:spPr/>
      <dgm:t>
        <a:bodyPr/>
        <a:lstStyle/>
        <a:p>
          <a:endParaRPr lang="sv-SE"/>
        </a:p>
      </dgm:t>
    </dgm:pt>
    <dgm:pt modelId="{584C4AE0-5AD3-E040-9903-FEC8FB05C4F2}">
      <dgm:prSet phldrT="[Text]" custT="1"/>
      <dgm:spPr/>
      <dgm:t>
        <a:bodyPr/>
        <a:lstStyle/>
        <a:p>
          <a:r>
            <a:rPr lang="sv-SE" sz="1200" dirty="0"/>
            <a:t>Lösa problem</a:t>
          </a:r>
        </a:p>
      </dgm:t>
    </dgm:pt>
    <dgm:pt modelId="{C60C2C0D-E1AA-A546-B181-4DCEF49E4455}" type="parTrans" cxnId="{2D141081-D074-6B48-9E87-5F62D87BBE7E}">
      <dgm:prSet/>
      <dgm:spPr/>
      <dgm:t>
        <a:bodyPr/>
        <a:lstStyle/>
        <a:p>
          <a:endParaRPr lang="sv-SE"/>
        </a:p>
      </dgm:t>
    </dgm:pt>
    <dgm:pt modelId="{91A02184-3CD8-DA47-BD90-3971C50CE511}" type="sibTrans" cxnId="{2D141081-D074-6B48-9E87-5F62D87BBE7E}">
      <dgm:prSet/>
      <dgm:spPr/>
      <dgm:t>
        <a:bodyPr/>
        <a:lstStyle/>
        <a:p>
          <a:endParaRPr lang="sv-SE"/>
        </a:p>
      </dgm:t>
    </dgm:pt>
    <dgm:pt modelId="{B549D6DF-ACAE-3448-B0A1-5614F301261C}">
      <dgm:prSet phldrT="[Text]" custT="1"/>
      <dgm:spPr/>
      <dgm:t>
        <a:bodyPr/>
        <a:lstStyle/>
        <a:p>
          <a:r>
            <a:rPr lang="sv-SE" sz="1200" dirty="0"/>
            <a:t>Temporalitet</a:t>
          </a:r>
        </a:p>
      </dgm:t>
    </dgm:pt>
    <dgm:pt modelId="{B5C88AB3-A9FF-5747-95F8-B5646D86EECC}" type="parTrans" cxnId="{CF9023D1-75F3-654A-BCE5-C6BACF510A4C}">
      <dgm:prSet/>
      <dgm:spPr/>
      <dgm:t>
        <a:bodyPr/>
        <a:lstStyle/>
        <a:p>
          <a:endParaRPr lang="sv-SE"/>
        </a:p>
      </dgm:t>
    </dgm:pt>
    <dgm:pt modelId="{634950DD-414B-494A-876C-C224C6AAF81F}" type="sibTrans" cxnId="{CF9023D1-75F3-654A-BCE5-C6BACF510A4C}">
      <dgm:prSet/>
      <dgm:spPr/>
      <dgm:t>
        <a:bodyPr/>
        <a:lstStyle/>
        <a:p>
          <a:endParaRPr lang="sv-SE"/>
        </a:p>
      </dgm:t>
    </dgm:pt>
    <dgm:pt modelId="{EDFF9F51-B02B-2940-85A2-03D1F969E259}">
      <dgm:prSet phldrT="[Text]" custT="1"/>
      <dgm:spPr/>
      <dgm:t>
        <a:bodyPr/>
        <a:lstStyle/>
        <a:p>
          <a:r>
            <a:rPr lang="sv-SE" sz="1200" dirty="0"/>
            <a:t>Ge rollen liv</a:t>
          </a:r>
        </a:p>
      </dgm:t>
    </dgm:pt>
    <dgm:pt modelId="{ACCB9457-2BD4-7D4C-A433-492E97CB94BF}" type="sibTrans" cxnId="{BB072E6F-91FB-484F-A72A-7ADC8AB9537C}">
      <dgm:prSet/>
      <dgm:spPr/>
      <dgm:t>
        <a:bodyPr/>
        <a:lstStyle/>
        <a:p>
          <a:endParaRPr lang="sv-SE"/>
        </a:p>
      </dgm:t>
    </dgm:pt>
    <dgm:pt modelId="{0AE4494A-10D5-8D43-B28F-6F4872512CB7}" type="parTrans" cxnId="{BB072E6F-91FB-484F-A72A-7ADC8AB9537C}">
      <dgm:prSet/>
      <dgm:spPr/>
      <dgm:t>
        <a:bodyPr/>
        <a:lstStyle/>
        <a:p>
          <a:endParaRPr lang="sv-SE"/>
        </a:p>
      </dgm:t>
    </dgm:pt>
    <dgm:pt modelId="{6BC18028-3641-6E4C-B814-885F9D1120D0}" type="pres">
      <dgm:prSet presAssocID="{1C8148F2-23A9-9A41-AA89-368F8C49D9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A9899ADF-B7C3-7D4B-B7EF-6159E59146FF}" type="pres">
      <dgm:prSet presAssocID="{B3336403-0EFD-484C-B173-40C5C41E798D}" presName="compNode" presStyleCnt="0"/>
      <dgm:spPr/>
      <dgm:t>
        <a:bodyPr/>
        <a:lstStyle/>
        <a:p>
          <a:endParaRPr lang="sv-SE"/>
        </a:p>
      </dgm:t>
    </dgm:pt>
    <dgm:pt modelId="{3847CB82-4DD0-2C4E-8DE8-CF2F85B3F21B}" type="pres">
      <dgm:prSet presAssocID="{B3336403-0EFD-484C-B173-40C5C41E798D}" presName="noGeometry" presStyleCnt="0"/>
      <dgm:spPr/>
      <dgm:t>
        <a:bodyPr/>
        <a:lstStyle/>
        <a:p>
          <a:endParaRPr lang="sv-SE"/>
        </a:p>
      </dgm:t>
    </dgm:pt>
    <dgm:pt modelId="{814D54C6-18AA-C74F-BFB8-622662C55901}" type="pres">
      <dgm:prSet presAssocID="{B3336403-0EFD-484C-B173-40C5C41E798D}" presName="childTextVisible" presStyleLbl="bgAccFollowNode1" presStyleIdx="0" presStyleCnt="3" custScaleY="20529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7BC0B0B-C38D-E642-BBFA-6FB286E41DAB}" type="pres">
      <dgm:prSet presAssocID="{B3336403-0EFD-484C-B173-40C5C41E798D}" presName="childTextHidden" presStyleLbl="bgAccFollowNode1" presStyleIdx="0" presStyleCnt="3"/>
      <dgm:spPr/>
      <dgm:t>
        <a:bodyPr/>
        <a:lstStyle/>
        <a:p>
          <a:endParaRPr lang="sv-SE"/>
        </a:p>
      </dgm:t>
    </dgm:pt>
    <dgm:pt modelId="{060E64C0-EABC-4E48-B4BA-59E56AC6DF0E}" type="pres">
      <dgm:prSet presAssocID="{B3336403-0EFD-484C-B173-40C5C41E798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B8697C0-C2D9-E543-B66A-435C11E813C9}" type="pres">
      <dgm:prSet presAssocID="{B3336403-0EFD-484C-B173-40C5C41E798D}" presName="aSpace" presStyleCnt="0"/>
      <dgm:spPr/>
      <dgm:t>
        <a:bodyPr/>
        <a:lstStyle/>
        <a:p>
          <a:endParaRPr lang="sv-SE"/>
        </a:p>
      </dgm:t>
    </dgm:pt>
    <dgm:pt modelId="{DC3E45C6-7D12-4F40-9A9B-AF96782C9C63}" type="pres">
      <dgm:prSet presAssocID="{B6293FFA-2C54-AA4F-A013-325D718C8D61}" presName="compNode" presStyleCnt="0"/>
      <dgm:spPr/>
      <dgm:t>
        <a:bodyPr/>
        <a:lstStyle/>
        <a:p>
          <a:endParaRPr lang="sv-SE"/>
        </a:p>
      </dgm:t>
    </dgm:pt>
    <dgm:pt modelId="{B08B23FF-F8DB-4442-8CAD-18C780898823}" type="pres">
      <dgm:prSet presAssocID="{B6293FFA-2C54-AA4F-A013-325D718C8D61}" presName="noGeometry" presStyleCnt="0"/>
      <dgm:spPr/>
      <dgm:t>
        <a:bodyPr/>
        <a:lstStyle/>
        <a:p>
          <a:endParaRPr lang="sv-SE"/>
        </a:p>
      </dgm:t>
    </dgm:pt>
    <dgm:pt modelId="{0EFDFBDF-1072-DA4F-ACFC-BFBA64DC20C2}" type="pres">
      <dgm:prSet presAssocID="{B6293FFA-2C54-AA4F-A013-325D718C8D61}" presName="childTextVisible" presStyleLbl="bgAccFollowNode1" presStyleIdx="1" presStyleCnt="3" custScaleY="21333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ED5E809-B3A8-0B48-8D4B-68CA0B1C1DC0}" type="pres">
      <dgm:prSet presAssocID="{B6293FFA-2C54-AA4F-A013-325D718C8D61}" presName="childTextHidden" presStyleLbl="bgAccFollowNode1" presStyleIdx="1" presStyleCnt="3"/>
      <dgm:spPr/>
      <dgm:t>
        <a:bodyPr/>
        <a:lstStyle/>
        <a:p>
          <a:endParaRPr lang="sv-SE"/>
        </a:p>
      </dgm:t>
    </dgm:pt>
    <dgm:pt modelId="{18DE2AFF-9D6D-8941-A0E2-8E568CB811F0}" type="pres">
      <dgm:prSet presAssocID="{B6293FFA-2C54-AA4F-A013-325D718C8D6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F6ADC0B-4175-EB4E-8F5C-57C67C9A1850}" type="pres">
      <dgm:prSet presAssocID="{B6293FFA-2C54-AA4F-A013-325D718C8D61}" presName="aSpace" presStyleCnt="0"/>
      <dgm:spPr/>
      <dgm:t>
        <a:bodyPr/>
        <a:lstStyle/>
        <a:p>
          <a:endParaRPr lang="sv-SE"/>
        </a:p>
      </dgm:t>
    </dgm:pt>
    <dgm:pt modelId="{D59AC989-EB8A-FC4E-AECD-2038E3E2519A}" type="pres">
      <dgm:prSet presAssocID="{69B4BEF1-E965-6D49-B671-D4A57C234476}" presName="compNode" presStyleCnt="0"/>
      <dgm:spPr/>
      <dgm:t>
        <a:bodyPr/>
        <a:lstStyle/>
        <a:p>
          <a:endParaRPr lang="sv-SE"/>
        </a:p>
      </dgm:t>
    </dgm:pt>
    <dgm:pt modelId="{DC3D6DC4-F86D-2D4E-9E63-711FA66F2352}" type="pres">
      <dgm:prSet presAssocID="{69B4BEF1-E965-6D49-B671-D4A57C234476}" presName="noGeometry" presStyleCnt="0"/>
      <dgm:spPr/>
      <dgm:t>
        <a:bodyPr/>
        <a:lstStyle/>
        <a:p>
          <a:endParaRPr lang="sv-SE"/>
        </a:p>
      </dgm:t>
    </dgm:pt>
    <dgm:pt modelId="{87710216-533C-4347-8E45-D1E166525BCA}" type="pres">
      <dgm:prSet presAssocID="{69B4BEF1-E965-6D49-B671-D4A57C234476}" presName="childTextVisible" presStyleLbl="bgAccFollowNode1" presStyleIdx="2" presStyleCnt="3" custScaleY="20529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92E4274-3A86-6A44-9A1C-67C971106F1A}" type="pres">
      <dgm:prSet presAssocID="{69B4BEF1-E965-6D49-B671-D4A57C234476}" presName="childTextHidden" presStyleLbl="bgAccFollowNode1" presStyleIdx="2" presStyleCnt="3"/>
      <dgm:spPr/>
      <dgm:t>
        <a:bodyPr/>
        <a:lstStyle/>
        <a:p>
          <a:endParaRPr lang="sv-SE"/>
        </a:p>
      </dgm:t>
    </dgm:pt>
    <dgm:pt modelId="{89D16AD2-2C18-1549-A33D-39B2D71C8850}" type="pres">
      <dgm:prSet presAssocID="{69B4BEF1-E965-6D49-B671-D4A57C23447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C9020B5-7760-B546-A097-E7B5304D8DA4}" srcId="{1C8148F2-23A9-9A41-AA89-368F8C49D96B}" destId="{B3336403-0EFD-484C-B173-40C5C41E798D}" srcOrd="0" destOrd="0" parTransId="{3B36BC24-0F51-874C-AFD9-0A75A488B14D}" sibTransId="{003A4962-ADC1-4A4B-9012-8EC88B14E3D2}"/>
    <dgm:cxn modelId="{1F403078-0AF2-4843-BF60-1C9476CF506F}" type="presOf" srcId="{EDFF9F51-B02B-2940-85A2-03D1F969E259}" destId="{EED5E809-B3A8-0B48-8D4B-68CA0B1C1DC0}" srcOrd="1" destOrd="2" presId="urn:microsoft.com/office/officeart/2005/8/layout/hProcess6"/>
    <dgm:cxn modelId="{5CC705DD-D5DE-984E-9197-E6DEECF72ADC}" type="presOf" srcId="{DFDE9B07-0399-034F-BEBA-A6F856C036A9}" destId="{492E4274-3A86-6A44-9A1C-67C971106F1A}" srcOrd="1" destOrd="1" presId="urn:microsoft.com/office/officeart/2005/8/layout/hProcess6"/>
    <dgm:cxn modelId="{71B2BF8A-0E65-0040-A6E0-F00796A3D6E6}" type="presOf" srcId="{EDFF9F51-B02B-2940-85A2-03D1F969E259}" destId="{0EFDFBDF-1072-DA4F-ACFC-BFBA64DC20C2}" srcOrd="0" destOrd="2" presId="urn:microsoft.com/office/officeart/2005/8/layout/hProcess6"/>
    <dgm:cxn modelId="{B5E56835-7555-2746-9DD0-FE55626E9132}" type="presOf" srcId="{BDC63933-6537-2B4F-B900-A67433E9CA69}" destId="{77BC0B0B-C38D-E642-BBFA-6FB286E41DAB}" srcOrd="1" destOrd="5" presId="urn:microsoft.com/office/officeart/2005/8/layout/hProcess6"/>
    <dgm:cxn modelId="{5F93F38C-20CC-8D45-8C44-57551C36C67E}" type="presOf" srcId="{A20F993B-5EE9-304A-AFBA-14B91945E2B6}" destId="{0EFDFBDF-1072-DA4F-ACFC-BFBA64DC20C2}" srcOrd="0" destOrd="0" presId="urn:microsoft.com/office/officeart/2005/8/layout/hProcess6"/>
    <dgm:cxn modelId="{B136775A-02C5-4F45-85E8-5C8AACD07667}" srcId="{69B4BEF1-E965-6D49-B671-D4A57C234476}" destId="{DFDE9B07-0399-034F-BEBA-A6F856C036A9}" srcOrd="1" destOrd="0" parTransId="{4283F38E-36E2-DA45-94AA-ED15BBC54F65}" sibTransId="{64DC4DE0-7EC6-4A48-83E5-00595E1442F6}"/>
    <dgm:cxn modelId="{9A604736-8E34-7641-BABE-1929E9A97292}" type="presOf" srcId="{AE81B63C-CED9-0F47-AE91-3E973BC09CE6}" destId="{492E4274-3A86-6A44-9A1C-67C971106F1A}" srcOrd="1" destOrd="0" presId="urn:microsoft.com/office/officeart/2005/8/layout/hProcess6"/>
    <dgm:cxn modelId="{1CBD3ECC-BB2E-8746-A784-45C403C1BC0F}" type="presOf" srcId="{584C4AE0-5AD3-E040-9903-FEC8FB05C4F2}" destId="{492E4274-3A86-6A44-9A1C-67C971106F1A}" srcOrd="1" destOrd="2" presId="urn:microsoft.com/office/officeart/2005/8/layout/hProcess6"/>
    <dgm:cxn modelId="{118209A3-FA0C-0C44-A6EA-F157FB5FDFE1}" type="presOf" srcId="{B549D6DF-ACAE-3448-B0A1-5614F301261C}" destId="{87710216-533C-4347-8E45-D1E166525BCA}" srcOrd="0" destOrd="3" presId="urn:microsoft.com/office/officeart/2005/8/layout/hProcess6"/>
    <dgm:cxn modelId="{64DFEE88-02B2-964B-B26E-6B67D1CB44FC}" type="presOf" srcId="{5D62BB0E-7AF0-9841-86BC-C464E921105B}" destId="{EED5E809-B3A8-0B48-8D4B-68CA0B1C1DC0}" srcOrd="1" destOrd="1" presId="urn:microsoft.com/office/officeart/2005/8/layout/hProcess6"/>
    <dgm:cxn modelId="{D037565C-B00C-BA4C-90D7-16021AFF7D4E}" type="presOf" srcId="{81CC0851-F0C5-5B42-A7AC-961E9FFE2299}" destId="{814D54C6-18AA-C74F-BFB8-622662C55901}" srcOrd="0" destOrd="2" presId="urn:microsoft.com/office/officeart/2005/8/layout/hProcess6"/>
    <dgm:cxn modelId="{BB072E6F-91FB-484F-A72A-7ADC8AB9537C}" srcId="{B6293FFA-2C54-AA4F-A013-325D718C8D61}" destId="{EDFF9F51-B02B-2940-85A2-03D1F969E259}" srcOrd="2" destOrd="0" parTransId="{0AE4494A-10D5-8D43-B28F-6F4872512CB7}" sibTransId="{ACCB9457-2BD4-7D4C-A433-492E97CB94BF}"/>
    <dgm:cxn modelId="{EFE627B7-3231-FC44-BE6A-865A49C80B2A}" type="presOf" srcId="{5D62BB0E-7AF0-9841-86BC-C464E921105B}" destId="{0EFDFBDF-1072-DA4F-ACFC-BFBA64DC20C2}" srcOrd="0" destOrd="1" presId="urn:microsoft.com/office/officeart/2005/8/layout/hProcess6"/>
    <dgm:cxn modelId="{69E48E99-1E53-2748-8D60-A069C04296E9}" type="presOf" srcId="{87A53834-C254-B64C-A705-65E758501217}" destId="{77BC0B0B-C38D-E642-BBFA-6FB286E41DAB}" srcOrd="1" destOrd="0" presId="urn:microsoft.com/office/officeart/2005/8/layout/hProcess6"/>
    <dgm:cxn modelId="{9C286861-44CE-6945-8644-EC8F9FE0BC17}" type="presOf" srcId="{1C8148F2-23A9-9A41-AA89-368F8C49D96B}" destId="{6BC18028-3641-6E4C-B814-885F9D1120D0}" srcOrd="0" destOrd="0" presId="urn:microsoft.com/office/officeart/2005/8/layout/hProcess6"/>
    <dgm:cxn modelId="{26A8FC90-FF64-F744-83E5-6671BFCD86DD}" srcId="{B3336403-0EFD-484C-B173-40C5C41E798D}" destId="{1C741649-BB81-BD46-83FF-887C39C0DA2B}" srcOrd="3" destOrd="0" parTransId="{AA22A060-88E3-E34F-8B7D-ECAE40DA9AEF}" sibTransId="{F35BA415-D8AE-044E-BF2E-2568145B2458}"/>
    <dgm:cxn modelId="{CF9023D1-75F3-654A-BCE5-C6BACF510A4C}" srcId="{69B4BEF1-E965-6D49-B671-D4A57C234476}" destId="{B549D6DF-ACAE-3448-B0A1-5614F301261C}" srcOrd="3" destOrd="0" parTransId="{B5C88AB3-A9FF-5747-95F8-B5646D86EECC}" sibTransId="{634950DD-414B-494A-876C-C224C6AAF81F}"/>
    <dgm:cxn modelId="{2699154C-615D-2740-A8BC-260F6623F3D3}" type="presOf" srcId="{87A53834-C254-B64C-A705-65E758501217}" destId="{814D54C6-18AA-C74F-BFB8-622662C55901}" srcOrd="0" destOrd="0" presId="urn:microsoft.com/office/officeart/2005/8/layout/hProcess6"/>
    <dgm:cxn modelId="{6ADF3FF0-EFD5-6743-8A41-9EE13A727663}" type="presOf" srcId="{A20F993B-5EE9-304A-AFBA-14B91945E2B6}" destId="{EED5E809-B3A8-0B48-8D4B-68CA0B1C1DC0}" srcOrd="1" destOrd="0" presId="urn:microsoft.com/office/officeart/2005/8/layout/hProcess6"/>
    <dgm:cxn modelId="{53F1402B-EBD9-874D-B952-9CCCD767E505}" type="presOf" srcId="{B6293FFA-2C54-AA4F-A013-325D718C8D61}" destId="{18DE2AFF-9D6D-8941-A0E2-8E568CB811F0}" srcOrd="0" destOrd="0" presId="urn:microsoft.com/office/officeart/2005/8/layout/hProcess6"/>
    <dgm:cxn modelId="{2FEE0B33-0109-EF45-8803-0AAE3FD398AD}" type="presOf" srcId="{BDC63933-6537-2B4F-B900-A67433E9CA69}" destId="{814D54C6-18AA-C74F-BFB8-622662C55901}" srcOrd="0" destOrd="5" presId="urn:microsoft.com/office/officeart/2005/8/layout/hProcess6"/>
    <dgm:cxn modelId="{FF9A3EF4-914D-8643-BBC7-19606F5DB9A0}" srcId="{B3336403-0EFD-484C-B173-40C5C41E798D}" destId="{0DA4AC61-081F-FB4C-97DF-48826C34E3EA}" srcOrd="1" destOrd="0" parTransId="{B97F0076-B71E-C24F-A92A-1E542AA285F2}" sibTransId="{E22AEFA0-051C-1148-9099-758EE641E2F4}"/>
    <dgm:cxn modelId="{9F2FFB7D-1F2A-8A4F-9D29-1DA1D5AB7923}" type="presOf" srcId="{1C741649-BB81-BD46-83FF-887C39C0DA2B}" destId="{814D54C6-18AA-C74F-BFB8-622662C55901}" srcOrd="0" destOrd="3" presId="urn:microsoft.com/office/officeart/2005/8/layout/hProcess6"/>
    <dgm:cxn modelId="{3A3A9B2A-65A7-1344-AFBE-2B49E785B17B}" type="presOf" srcId="{0DA4AC61-081F-FB4C-97DF-48826C34E3EA}" destId="{814D54C6-18AA-C74F-BFB8-622662C55901}" srcOrd="0" destOrd="1" presId="urn:microsoft.com/office/officeart/2005/8/layout/hProcess6"/>
    <dgm:cxn modelId="{4CFCA4A4-518E-B342-A237-F11D8EDF385B}" type="presOf" srcId="{DFDE9B07-0399-034F-BEBA-A6F856C036A9}" destId="{87710216-533C-4347-8E45-D1E166525BCA}" srcOrd="0" destOrd="1" presId="urn:microsoft.com/office/officeart/2005/8/layout/hProcess6"/>
    <dgm:cxn modelId="{E0D92806-7921-B348-B803-CC61658F206C}" type="presOf" srcId="{81CC0851-F0C5-5B42-A7AC-961E9FFE2299}" destId="{77BC0B0B-C38D-E642-BBFA-6FB286E41DAB}" srcOrd="1" destOrd="2" presId="urn:microsoft.com/office/officeart/2005/8/layout/hProcess6"/>
    <dgm:cxn modelId="{FB03ED6E-E9FF-3D47-AFA2-E2F61C85346E}" srcId="{B3336403-0EFD-484C-B173-40C5C41E798D}" destId="{87A53834-C254-B64C-A705-65E758501217}" srcOrd="0" destOrd="0" parTransId="{55B32284-2553-F440-BAA0-E2A155C03DCB}" sibTransId="{1186A9A8-4902-B94A-BA9E-68D527953EEB}"/>
    <dgm:cxn modelId="{6CFB6125-2E0D-DD4B-B680-FBD7A3FADA30}" srcId="{B6293FFA-2C54-AA4F-A013-325D718C8D61}" destId="{A20F993B-5EE9-304A-AFBA-14B91945E2B6}" srcOrd="0" destOrd="0" parTransId="{EF9DAEE3-7170-264C-A8FE-B98076878E02}" sibTransId="{87B0865E-DFD0-5946-8479-16D09158C6A1}"/>
    <dgm:cxn modelId="{C19B0BE5-7177-D74C-BB19-6FA93A6A8071}" srcId="{1C8148F2-23A9-9A41-AA89-368F8C49D96B}" destId="{69B4BEF1-E965-6D49-B671-D4A57C234476}" srcOrd="2" destOrd="0" parTransId="{36004C14-E473-D345-BB39-C15971671795}" sibTransId="{6248E592-38D2-7843-98C8-3DCE0959969C}"/>
    <dgm:cxn modelId="{D4DC3337-CF06-0D45-A11E-841E86DEA9D4}" type="presOf" srcId="{AE81B63C-CED9-0F47-AE91-3E973BC09CE6}" destId="{87710216-533C-4347-8E45-D1E166525BCA}" srcOrd="0" destOrd="0" presId="urn:microsoft.com/office/officeart/2005/8/layout/hProcess6"/>
    <dgm:cxn modelId="{ACA0CA2A-48A0-7F4D-B0A9-6DB77E99E33D}" srcId="{1C8148F2-23A9-9A41-AA89-368F8C49D96B}" destId="{B6293FFA-2C54-AA4F-A013-325D718C8D61}" srcOrd="1" destOrd="0" parTransId="{E93717EC-1FEC-3840-A3FE-C7A66E74A298}" sibTransId="{8AD21795-BC67-A848-B062-67B13F5D4F81}"/>
    <dgm:cxn modelId="{7908267C-3E73-DB4E-B2D9-1BF54CDE19F9}" srcId="{69B4BEF1-E965-6D49-B671-D4A57C234476}" destId="{AE81B63C-CED9-0F47-AE91-3E973BC09CE6}" srcOrd="0" destOrd="0" parTransId="{3FB6F640-05A3-464C-B6BE-2A8067B332B2}" sibTransId="{A8137C57-4D35-B342-A7D1-59882E5D0575}"/>
    <dgm:cxn modelId="{344CC2A8-6779-CA44-A1A9-F95331E4A916}" type="presOf" srcId="{584C4AE0-5AD3-E040-9903-FEC8FB05C4F2}" destId="{87710216-533C-4347-8E45-D1E166525BCA}" srcOrd="0" destOrd="2" presId="urn:microsoft.com/office/officeart/2005/8/layout/hProcess6"/>
    <dgm:cxn modelId="{71BC03A5-E737-CC46-A276-9B6C586C7E7C}" type="presOf" srcId="{F493AF18-269C-824F-A9AF-63105D32B42C}" destId="{814D54C6-18AA-C74F-BFB8-622662C55901}" srcOrd="0" destOrd="4" presId="urn:microsoft.com/office/officeart/2005/8/layout/hProcess6"/>
    <dgm:cxn modelId="{26130931-D038-9F42-8D04-50C7796FD3B7}" srcId="{B3336403-0EFD-484C-B173-40C5C41E798D}" destId="{BDC63933-6537-2B4F-B900-A67433E9CA69}" srcOrd="5" destOrd="0" parTransId="{F82C48F6-B1ED-BA4F-8C0D-4E7127B0C7AF}" sibTransId="{0D5062F9-8C4A-7442-A4F3-DF5151D9686D}"/>
    <dgm:cxn modelId="{2D141081-D074-6B48-9E87-5F62D87BBE7E}" srcId="{69B4BEF1-E965-6D49-B671-D4A57C234476}" destId="{584C4AE0-5AD3-E040-9903-FEC8FB05C4F2}" srcOrd="2" destOrd="0" parTransId="{C60C2C0D-E1AA-A546-B181-4DCEF49E4455}" sibTransId="{91A02184-3CD8-DA47-BD90-3971C50CE511}"/>
    <dgm:cxn modelId="{FC076162-0055-C340-9292-E0F73EEA71B4}" type="presOf" srcId="{B3336403-0EFD-484C-B173-40C5C41E798D}" destId="{060E64C0-EABC-4E48-B4BA-59E56AC6DF0E}" srcOrd="0" destOrd="0" presId="urn:microsoft.com/office/officeart/2005/8/layout/hProcess6"/>
    <dgm:cxn modelId="{865C6DF1-4E72-094D-9B32-2F966FD3B451}" srcId="{B6293FFA-2C54-AA4F-A013-325D718C8D61}" destId="{5D62BB0E-7AF0-9841-86BC-C464E921105B}" srcOrd="1" destOrd="0" parTransId="{F8B34BDE-8B7D-9D46-9BEB-FC28FD9B3FBF}" sibTransId="{3FD45BBF-46A7-154D-AB8B-AEEB8E728CC7}"/>
    <dgm:cxn modelId="{4C9BA2F8-D847-ED45-A3F0-4C31112C970A}" type="presOf" srcId="{1C741649-BB81-BD46-83FF-887C39C0DA2B}" destId="{77BC0B0B-C38D-E642-BBFA-6FB286E41DAB}" srcOrd="1" destOrd="3" presId="urn:microsoft.com/office/officeart/2005/8/layout/hProcess6"/>
    <dgm:cxn modelId="{724C8995-9AD4-9745-9C58-39DC649D5388}" srcId="{B3336403-0EFD-484C-B173-40C5C41E798D}" destId="{81CC0851-F0C5-5B42-A7AC-961E9FFE2299}" srcOrd="2" destOrd="0" parTransId="{F8AD177B-8AEA-DC47-B4DA-EE25D3A015EE}" sibTransId="{83D7E98A-44ED-BA4C-B906-4DDEEBAC2BA4}"/>
    <dgm:cxn modelId="{6D68E94C-EE4F-6548-8823-AA91BC68BF3F}" type="presOf" srcId="{B549D6DF-ACAE-3448-B0A1-5614F301261C}" destId="{492E4274-3A86-6A44-9A1C-67C971106F1A}" srcOrd="1" destOrd="3" presId="urn:microsoft.com/office/officeart/2005/8/layout/hProcess6"/>
    <dgm:cxn modelId="{9D2A1229-4E72-E94D-A955-8EA04F8F1B1B}" type="presOf" srcId="{69B4BEF1-E965-6D49-B671-D4A57C234476}" destId="{89D16AD2-2C18-1549-A33D-39B2D71C8850}" srcOrd="0" destOrd="0" presId="urn:microsoft.com/office/officeart/2005/8/layout/hProcess6"/>
    <dgm:cxn modelId="{2655E7D7-26A2-744E-BEFE-E291FF16E9C1}" type="presOf" srcId="{F493AF18-269C-824F-A9AF-63105D32B42C}" destId="{77BC0B0B-C38D-E642-BBFA-6FB286E41DAB}" srcOrd="1" destOrd="4" presId="urn:microsoft.com/office/officeart/2005/8/layout/hProcess6"/>
    <dgm:cxn modelId="{47C199DF-10C2-E647-8D0D-AB44D63B46D3}" type="presOf" srcId="{0DA4AC61-081F-FB4C-97DF-48826C34E3EA}" destId="{77BC0B0B-C38D-E642-BBFA-6FB286E41DAB}" srcOrd="1" destOrd="1" presId="urn:microsoft.com/office/officeart/2005/8/layout/hProcess6"/>
    <dgm:cxn modelId="{87573C49-9E80-AC4B-89F2-61B01ADA3866}" srcId="{B3336403-0EFD-484C-B173-40C5C41E798D}" destId="{F493AF18-269C-824F-A9AF-63105D32B42C}" srcOrd="4" destOrd="0" parTransId="{2FFD607D-55BF-694B-84F2-F2C06CFDE8C9}" sibTransId="{0D194EE9-5393-7F4B-8BBB-104295CB286E}"/>
    <dgm:cxn modelId="{10A1D0D4-B149-044F-903F-0D9B7A842385}" type="presParOf" srcId="{6BC18028-3641-6E4C-B814-885F9D1120D0}" destId="{A9899ADF-B7C3-7D4B-B7EF-6159E59146FF}" srcOrd="0" destOrd="0" presId="urn:microsoft.com/office/officeart/2005/8/layout/hProcess6"/>
    <dgm:cxn modelId="{C5CD8356-325E-5A4E-9810-DE242B871A64}" type="presParOf" srcId="{A9899ADF-B7C3-7D4B-B7EF-6159E59146FF}" destId="{3847CB82-4DD0-2C4E-8DE8-CF2F85B3F21B}" srcOrd="0" destOrd="0" presId="urn:microsoft.com/office/officeart/2005/8/layout/hProcess6"/>
    <dgm:cxn modelId="{CBA931E1-6955-B142-A53A-1B658C437D12}" type="presParOf" srcId="{A9899ADF-B7C3-7D4B-B7EF-6159E59146FF}" destId="{814D54C6-18AA-C74F-BFB8-622662C55901}" srcOrd="1" destOrd="0" presId="urn:microsoft.com/office/officeart/2005/8/layout/hProcess6"/>
    <dgm:cxn modelId="{2D5A4D3B-A165-244A-9092-682F5D3974A7}" type="presParOf" srcId="{A9899ADF-B7C3-7D4B-B7EF-6159E59146FF}" destId="{77BC0B0B-C38D-E642-BBFA-6FB286E41DAB}" srcOrd="2" destOrd="0" presId="urn:microsoft.com/office/officeart/2005/8/layout/hProcess6"/>
    <dgm:cxn modelId="{7F92E6F1-FF27-F74B-967B-2B1440300C3B}" type="presParOf" srcId="{A9899ADF-B7C3-7D4B-B7EF-6159E59146FF}" destId="{060E64C0-EABC-4E48-B4BA-59E56AC6DF0E}" srcOrd="3" destOrd="0" presId="urn:microsoft.com/office/officeart/2005/8/layout/hProcess6"/>
    <dgm:cxn modelId="{3A3E1D8B-5593-C44F-B121-2B4C42595F89}" type="presParOf" srcId="{6BC18028-3641-6E4C-B814-885F9D1120D0}" destId="{DB8697C0-C2D9-E543-B66A-435C11E813C9}" srcOrd="1" destOrd="0" presId="urn:microsoft.com/office/officeart/2005/8/layout/hProcess6"/>
    <dgm:cxn modelId="{3B7A5212-027E-3B42-9EB2-D86625647422}" type="presParOf" srcId="{6BC18028-3641-6E4C-B814-885F9D1120D0}" destId="{DC3E45C6-7D12-4F40-9A9B-AF96782C9C63}" srcOrd="2" destOrd="0" presId="urn:microsoft.com/office/officeart/2005/8/layout/hProcess6"/>
    <dgm:cxn modelId="{FAD64652-0E6C-5440-8973-AC60F376CB87}" type="presParOf" srcId="{DC3E45C6-7D12-4F40-9A9B-AF96782C9C63}" destId="{B08B23FF-F8DB-4442-8CAD-18C780898823}" srcOrd="0" destOrd="0" presId="urn:microsoft.com/office/officeart/2005/8/layout/hProcess6"/>
    <dgm:cxn modelId="{3BBF8DFC-6346-5441-9FB9-C9ADB8BFF8E8}" type="presParOf" srcId="{DC3E45C6-7D12-4F40-9A9B-AF96782C9C63}" destId="{0EFDFBDF-1072-DA4F-ACFC-BFBA64DC20C2}" srcOrd="1" destOrd="0" presId="urn:microsoft.com/office/officeart/2005/8/layout/hProcess6"/>
    <dgm:cxn modelId="{4D5BA9AE-8C51-4A4A-975A-444D16EF5132}" type="presParOf" srcId="{DC3E45C6-7D12-4F40-9A9B-AF96782C9C63}" destId="{EED5E809-B3A8-0B48-8D4B-68CA0B1C1DC0}" srcOrd="2" destOrd="0" presId="urn:microsoft.com/office/officeart/2005/8/layout/hProcess6"/>
    <dgm:cxn modelId="{461CE7B5-56CF-204F-BABD-BA959F0B35B2}" type="presParOf" srcId="{DC3E45C6-7D12-4F40-9A9B-AF96782C9C63}" destId="{18DE2AFF-9D6D-8941-A0E2-8E568CB811F0}" srcOrd="3" destOrd="0" presId="urn:microsoft.com/office/officeart/2005/8/layout/hProcess6"/>
    <dgm:cxn modelId="{B55EA3E8-0450-C047-8A7A-B2B56ED3B33B}" type="presParOf" srcId="{6BC18028-3641-6E4C-B814-885F9D1120D0}" destId="{EF6ADC0B-4175-EB4E-8F5C-57C67C9A1850}" srcOrd="3" destOrd="0" presId="urn:microsoft.com/office/officeart/2005/8/layout/hProcess6"/>
    <dgm:cxn modelId="{4F2830AB-CE54-AB45-867A-A2F4E239B57D}" type="presParOf" srcId="{6BC18028-3641-6E4C-B814-885F9D1120D0}" destId="{D59AC989-EB8A-FC4E-AECD-2038E3E2519A}" srcOrd="4" destOrd="0" presId="urn:microsoft.com/office/officeart/2005/8/layout/hProcess6"/>
    <dgm:cxn modelId="{61E42650-ECF0-5E46-B371-CA439F8441C8}" type="presParOf" srcId="{D59AC989-EB8A-FC4E-AECD-2038E3E2519A}" destId="{DC3D6DC4-F86D-2D4E-9E63-711FA66F2352}" srcOrd="0" destOrd="0" presId="urn:microsoft.com/office/officeart/2005/8/layout/hProcess6"/>
    <dgm:cxn modelId="{8E1C9187-4373-5A46-8899-9363EF049149}" type="presParOf" srcId="{D59AC989-EB8A-FC4E-AECD-2038E3E2519A}" destId="{87710216-533C-4347-8E45-D1E166525BCA}" srcOrd="1" destOrd="0" presId="urn:microsoft.com/office/officeart/2005/8/layout/hProcess6"/>
    <dgm:cxn modelId="{CD79564E-A82D-AF4A-A009-FF252FFC6361}" type="presParOf" srcId="{D59AC989-EB8A-FC4E-AECD-2038E3E2519A}" destId="{492E4274-3A86-6A44-9A1C-67C971106F1A}" srcOrd="2" destOrd="0" presId="urn:microsoft.com/office/officeart/2005/8/layout/hProcess6"/>
    <dgm:cxn modelId="{FD240612-BC38-A74C-A698-4CEDF13C9FA4}" type="presParOf" srcId="{D59AC989-EB8A-FC4E-AECD-2038E3E2519A}" destId="{89D16AD2-2C18-1549-A33D-39B2D71C8850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185EB0C-C140-EA4A-A3FC-628A80EEB069}" type="slidenum">
              <a:rPr lang="sv-SE" smtClean="0"/>
              <a:t>‹Nr.›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BB0D75-FCA9-0849-91C1-BEC4BD6C36DE}" type="datetimeFigureOut">
              <a:rPr lang="sv-SE" smtClean="0"/>
              <a:t>2015-04-15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u.se/uv/lararrummet/venue/learning-study-i-dans?l=sv" TargetMode="External"/><Relationship Id="rId3" Type="http://schemas.openxmlformats.org/officeDocument/2006/relationships/hyperlink" Target="http://www.forskul.se/tidskrift/nummer14/fran_ord_till_rorelser_och_dans___en_analys_av_rorelsekunnandet_i_en_dansuppgift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ernilla.ahlstrand@ho.tranas.se" TargetMode="External"/><Relationship Id="rId3" Type="http://schemas.openxmlformats.org/officeDocument/2006/relationships/hyperlink" Target="http://www.diva-portal.org/smash/get/diva2:735064/FULLTEXT0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 smtClean="0"/>
              <a:t>Att kunna lyssna med kroppen.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En studie om innebörden av </a:t>
            </a:r>
            <a:r>
              <a:rPr lang="sv-SE" i="1" dirty="0"/>
              <a:t>gestaltande förmåga </a:t>
            </a:r>
            <a:r>
              <a:rPr lang="sv-SE" dirty="0"/>
              <a:t>inom gymnasieskolans estetiska program, inriktning teater.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991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Lärandeobjekt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Tvådelat</a:t>
            </a:r>
            <a:r>
              <a:rPr lang="en-GB" dirty="0"/>
              <a:t>, </a:t>
            </a:r>
            <a:r>
              <a:rPr lang="en-GB" dirty="0" err="1"/>
              <a:t>både</a:t>
            </a:r>
            <a:r>
              <a:rPr lang="en-GB" dirty="0"/>
              <a:t> </a:t>
            </a:r>
            <a:r>
              <a:rPr lang="en-GB" dirty="0" err="1"/>
              <a:t>innehåll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förmågan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Lärare</a:t>
            </a:r>
            <a:r>
              <a:rPr lang="en-GB" dirty="0"/>
              <a:t> </a:t>
            </a:r>
            <a:r>
              <a:rPr lang="en-GB" dirty="0" err="1"/>
              <a:t>bör</a:t>
            </a:r>
            <a:r>
              <a:rPr lang="en-GB" dirty="0"/>
              <a:t> </a:t>
            </a:r>
            <a:r>
              <a:rPr lang="en-GB" dirty="0" err="1"/>
              <a:t>vara</a:t>
            </a:r>
            <a:r>
              <a:rPr lang="en-GB" dirty="0"/>
              <a:t> </a:t>
            </a:r>
            <a:r>
              <a:rPr lang="en-GB" dirty="0" err="1"/>
              <a:t>medveten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</a:t>
            </a:r>
            <a:r>
              <a:rPr lang="en-GB" dirty="0" err="1"/>
              <a:t>båda</a:t>
            </a:r>
            <a:r>
              <a:rPr lang="en-GB" dirty="0"/>
              <a:t>. </a:t>
            </a:r>
            <a:r>
              <a:rPr lang="en-GB" dirty="0" err="1"/>
              <a:t>Elever</a:t>
            </a:r>
            <a:r>
              <a:rPr lang="en-GB" dirty="0"/>
              <a:t> </a:t>
            </a:r>
            <a:r>
              <a:rPr lang="en-GB" dirty="0" err="1"/>
              <a:t>är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det</a:t>
            </a:r>
            <a:r>
              <a:rPr lang="en-GB" dirty="0"/>
              <a:t> </a:t>
            </a:r>
            <a:r>
              <a:rPr lang="en-GB" dirty="0" err="1"/>
              <a:t>mesta</a:t>
            </a:r>
            <a:r>
              <a:rPr lang="en-GB" dirty="0"/>
              <a:t> </a:t>
            </a:r>
            <a:r>
              <a:rPr lang="en-GB" dirty="0" err="1"/>
              <a:t>fokuserade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lösa</a:t>
            </a:r>
            <a:r>
              <a:rPr lang="en-GB" dirty="0" smtClean="0"/>
              <a:t> </a:t>
            </a:r>
            <a:r>
              <a:rPr lang="en-GB" dirty="0" err="1" smtClean="0"/>
              <a:t>uppgiften</a:t>
            </a:r>
            <a:r>
              <a:rPr lang="en-GB" dirty="0" smtClean="0"/>
              <a:t>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Lärare</a:t>
            </a:r>
            <a:r>
              <a:rPr lang="en-GB" dirty="0"/>
              <a:t> </a:t>
            </a:r>
            <a:r>
              <a:rPr lang="en-GB" dirty="0" err="1"/>
              <a:t>har</a:t>
            </a:r>
            <a:r>
              <a:rPr lang="en-GB" dirty="0"/>
              <a:t> </a:t>
            </a:r>
            <a:r>
              <a:rPr lang="en-GB" dirty="0" err="1"/>
              <a:t>tendens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fokusera</a:t>
            </a:r>
            <a:r>
              <a:rPr lang="en-GB" dirty="0"/>
              <a:t> </a:t>
            </a:r>
            <a:r>
              <a:rPr lang="en-GB" b="1" dirty="0" err="1"/>
              <a:t>hur</a:t>
            </a:r>
            <a:r>
              <a:rPr lang="en-GB" dirty="0"/>
              <a:t> (</a:t>
            </a:r>
            <a:r>
              <a:rPr lang="en-GB" dirty="0" err="1"/>
              <a:t>ska</a:t>
            </a:r>
            <a:r>
              <a:rPr lang="en-GB" dirty="0"/>
              <a:t> vi </a:t>
            </a:r>
            <a:r>
              <a:rPr lang="en-GB" dirty="0" err="1"/>
              <a:t>organisera</a:t>
            </a:r>
            <a:r>
              <a:rPr lang="en-GB" dirty="0"/>
              <a:t> </a:t>
            </a:r>
            <a:r>
              <a:rPr lang="en-GB" dirty="0" err="1"/>
              <a:t>arbetet</a:t>
            </a:r>
            <a:r>
              <a:rPr lang="en-GB" dirty="0"/>
              <a:t>) </a:t>
            </a:r>
            <a:r>
              <a:rPr lang="en-GB" dirty="0" err="1"/>
              <a:t>istället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b="1" dirty="0" err="1"/>
              <a:t>vad</a:t>
            </a:r>
            <a:r>
              <a:rPr lang="en-GB" dirty="0"/>
              <a:t> (</a:t>
            </a:r>
            <a:r>
              <a:rPr lang="en-GB" dirty="0" err="1"/>
              <a:t>Carlgren</a:t>
            </a:r>
            <a:r>
              <a:rPr lang="en-GB" dirty="0"/>
              <a:t> &amp; Marton 2002).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Förgivettagande </a:t>
            </a:r>
            <a:r>
              <a:rPr lang="en-GB" dirty="0" err="1"/>
              <a:t>om</a:t>
            </a:r>
            <a:r>
              <a:rPr lang="en-GB" dirty="0"/>
              <a:t> </a:t>
            </a:r>
            <a:r>
              <a:rPr lang="en-GB" dirty="0" err="1" smtClean="0"/>
              <a:t>lärandeobjekten</a:t>
            </a:r>
            <a:r>
              <a:rPr lang="en-GB" dirty="0" smtClean="0"/>
              <a:t>.  </a:t>
            </a:r>
          </a:p>
          <a:p>
            <a:pPr marL="114300" indent="0">
              <a:buNone/>
            </a:pPr>
            <a:endParaRPr lang="en-GB" dirty="0" smtClean="0"/>
          </a:p>
          <a:p>
            <a:r>
              <a:rPr lang="en-GB" dirty="0" err="1" smtClean="0"/>
              <a:t>Föreställning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genom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säga</a:t>
            </a:r>
            <a:r>
              <a:rPr lang="en-GB" dirty="0"/>
              <a:t>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göra</a:t>
            </a:r>
            <a:r>
              <a:rPr lang="en-GB" dirty="0"/>
              <a:t> </a:t>
            </a:r>
            <a:r>
              <a:rPr lang="en-GB" dirty="0" err="1"/>
              <a:t>något</a:t>
            </a:r>
            <a:r>
              <a:rPr lang="en-GB" dirty="0"/>
              <a:t> </a:t>
            </a:r>
            <a:r>
              <a:rPr lang="en-GB" dirty="0" err="1"/>
              <a:t>så</a:t>
            </a:r>
            <a:r>
              <a:rPr lang="en-GB" dirty="0"/>
              <a:t> </a:t>
            </a:r>
            <a:r>
              <a:rPr lang="en-GB" dirty="0" err="1"/>
              <a:t>lär</a:t>
            </a:r>
            <a:r>
              <a:rPr lang="en-GB" dirty="0"/>
              <a:t> man sig (Nuthall 2004).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062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För- och eftertest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400" dirty="0" smtClean="0"/>
          </a:p>
          <a:p>
            <a:r>
              <a:rPr lang="sv-SE" sz="2400" dirty="0" smtClean="0"/>
              <a:t>I traditionell </a:t>
            </a:r>
            <a:r>
              <a:rPr lang="sv-SE" sz="2400" i="1" dirty="0" smtClean="0"/>
              <a:t>learning study </a:t>
            </a:r>
            <a:r>
              <a:rPr lang="sv-SE" sz="2400" dirty="0" smtClean="0"/>
              <a:t>(där lärandet är i fokus) är det viktigt att jämföra för- och eftertest.</a:t>
            </a:r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sz="2400" dirty="0" smtClean="0"/>
              <a:t>Här är kunnandet i fokus. Analys av förtest viktigt. Analyseras </a:t>
            </a:r>
            <a:r>
              <a:rPr lang="sv-SE" sz="2400" dirty="0" err="1" smtClean="0"/>
              <a:t>fenomenografiskt</a:t>
            </a:r>
            <a:r>
              <a:rPr lang="sv-SE" sz="2400" dirty="0" smtClean="0"/>
              <a:t>. Fokus på uttryck, samma elev kan hamna i flera kategorier.</a:t>
            </a:r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sz="2400" dirty="0" smtClean="0"/>
              <a:t>Kritiska aspekter framträder. Används för planering av forskningslektioner.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1321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dirty="0"/>
              <a:t>Fenomenografisk analys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En analysmetod som syftar till att undersöka människors uppfattningar.</a:t>
            </a:r>
          </a:p>
          <a:p>
            <a:pPr marL="114300" indent="0">
              <a:buNone/>
            </a:pPr>
            <a:endParaRPr lang="sv-SE" dirty="0" smtClean="0"/>
          </a:p>
          <a:p>
            <a:r>
              <a:rPr lang="sv-SE" dirty="0" smtClean="0"/>
              <a:t> För det mesta intervjumaterial.</a:t>
            </a:r>
          </a:p>
          <a:p>
            <a:pPr marL="114300" indent="0">
              <a:buNone/>
            </a:pPr>
            <a:endParaRPr lang="sv-SE" dirty="0" smtClean="0"/>
          </a:p>
          <a:p>
            <a:r>
              <a:rPr lang="sv-SE" dirty="0" smtClean="0"/>
              <a:t>Analysenhet; människors olika sätt att uppfatta samma fenomen.</a:t>
            </a:r>
          </a:p>
          <a:p>
            <a:pPr marL="114300" indent="0">
              <a:buNone/>
            </a:pPr>
            <a:endParaRPr lang="sv-SE" dirty="0" smtClean="0"/>
          </a:p>
          <a:p>
            <a:r>
              <a:rPr lang="sv-SE" dirty="0" smtClean="0"/>
              <a:t>Olika sätt att uppfatta samma fenomen bidrar till beskrivningskategorier.</a:t>
            </a:r>
          </a:p>
          <a:p>
            <a:pPr marL="114300" indent="0">
              <a:buNone/>
            </a:pPr>
            <a:endParaRPr lang="sv-SE" dirty="0" smtClean="0"/>
          </a:p>
          <a:p>
            <a:r>
              <a:rPr lang="sv-SE" dirty="0" smtClean="0"/>
              <a:t>Varje kategori innefattar nycklar till fenomenet; vilka aspekter av fenomenet uppfattas.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695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Utveckling av </a:t>
            </a:r>
            <a:br>
              <a:rPr lang="sv-SE" sz="4000" dirty="0" smtClean="0"/>
            </a:br>
            <a:r>
              <a:rPr lang="sv-SE" sz="4000" dirty="0" smtClean="0"/>
              <a:t>fenomenografisk </a:t>
            </a:r>
            <a:r>
              <a:rPr lang="sv-SE" sz="4000" dirty="0"/>
              <a:t>analys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Videoinspelat material </a:t>
            </a:r>
            <a:r>
              <a:rPr lang="sv-SE" dirty="0"/>
              <a:t>av förtest</a:t>
            </a:r>
            <a:r>
              <a:rPr lang="sv-SE" dirty="0" smtClean="0"/>
              <a:t>.</a:t>
            </a:r>
          </a:p>
          <a:p>
            <a:pPr marL="114300" indent="0">
              <a:buNone/>
            </a:pPr>
            <a:endParaRPr lang="sv-SE" dirty="0"/>
          </a:p>
          <a:p>
            <a:r>
              <a:rPr lang="sv-SE" dirty="0" err="1"/>
              <a:t>Fenomenograferar</a:t>
            </a:r>
            <a:r>
              <a:rPr lang="sv-SE" dirty="0"/>
              <a:t> </a:t>
            </a:r>
            <a:r>
              <a:rPr lang="sv-SE" b="1" dirty="0"/>
              <a:t>uttryck</a:t>
            </a:r>
            <a:r>
              <a:rPr lang="sv-SE" dirty="0"/>
              <a:t>, inte uttalanden som är det mest </a:t>
            </a:r>
            <a:r>
              <a:rPr lang="sv-SE" dirty="0" smtClean="0"/>
              <a:t>vanliga. </a:t>
            </a:r>
            <a:r>
              <a:rPr lang="sv-SE" dirty="0"/>
              <a:t>Fysiska uttryck som inkluderar gester, blickar, tal och rörelser. Fokuserar skillnader mellan uttryck</a:t>
            </a:r>
            <a:r>
              <a:rPr lang="sv-SE" dirty="0" smtClean="0"/>
              <a:t>.</a:t>
            </a:r>
          </a:p>
          <a:p>
            <a:pPr marL="114300" indent="0">
              <a:buNone/>
            </a:pPr>
            <a:endParaRPr lang="sv-SE" dirty="0"/>
          </a:p>
          <a:p>
            <a:r>
              <a:rPr lang="sv-SE" dirty="0"/>
              <a:t>Andra ordningens perspektiv. Inte hur </a:t>
            </a:r>
            <a:r>
              <a:rPr lang="sv-SE" i="1" dirty="0"/>
              <a:t>något</a:t>
            </a:r>
            <a:r>
              <a:rPr lang="sv-SE" dirty="0"/>
              <a:t> </a:t>
            </a:r>
            <a:r>
              <a:rPr lang="sv-SE" b="1" dirty="0"/>
              <a:t>är</a:t>
            </a:r>
            <a:r>
              <a:rPr lang="sv-SE" dirty="0"/>
              <a:t>, utan tolkar hur </a:t>
            </a:r>
            <a:r>
              <a:rPr lang="sv-SE" i="1" dirty="0"/>
              <a:t>någon</a:t>
            </a:r>
            <a:r>
              <a:rPr lang="sv-SE" dirty="0"/>
              <a:t> uppfattar </a:t>
            </a:r>
            <a:r>
              <a:rPr lang="sv-SE" i="1" dirty="0"/>
              <a:t>något</a:t>
            </a:r>
            <a:r>
              <a:rPr lang="sv-SE" dirty="0"/>
              <a:t>. Idag talas det om att ”</a:t>
            </a:r>
            <a:r>
              <a:rPr lang="sv-SE" b="1" dirty="0"/>
              <a:t>erfara” </a:t>
            </a:r>
            <a:r>
              <a:rPr lang="sv-SE" dirty="0"/>
              <a:t>inom fenomenografin. Hur erfars fenomenet</a:t>
            </a:r>
            <a:r>
              <a:rPr lang="sv-SE" dirty="0" smtClean="0"/>
              <a:t>?</a:t>
            </a:r>
          </a:p>
          <a:p>
            <a:pPr marL="114300" indent="0">
              <a:buNone/>
            </a:pPr>
            <a:endParaRPr lang="sv-SE" dirty="0"/>
          </a:p>
          <a:p>
            <a:r>
              <a:rPr lang="en-US" dirty="0" err="1"/>
              <a:t>Uppfattningarna</a:t>
            </a:r>
            <a:r>
              <a:rPr lang="en-US" dirty="0"/>
              <a:t> (</a:t>
            </a:r>
            <a:r>
              <a:rPr lang="en-US" dirty="0" err="1"/>
              <a:t>erfarandet</a:t>
            </a:r>
            <a:r>
              <a:rPr lang="en-US" dirty="0"/>
              <a:t>) </a:t>
            </a:r>
            <a:r>
              <a:rPr lang="en-US" dirty="0" err="1"/>
              <a:t>bildar</a:t>
            </a:r>
            <a:r>
              <a:rPr lang="en-US" dirty="0"/>
              <a:t> </a:t>
            </a:r>
            <a:r>
              <a:rPr lang="en-US" dirty="0" err="1"/>
              <a:t>underlag</a:t>
            </a:r>
            <a:r>
              <a:rPr lang="en-US" dirty="0"/>
              <a:t> till </a:t>
            </a:r>
            <a:r>
              <a:rPr lang="en-US" dirty="0" err="1"/>
              <a:t>kategorier</a:t>
            </a:r>
            <a:r>
              <a:rPr lang="en-US" dirty="0"/>
              <a:t>,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presenteras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(</a:t>
            </a:r>
            <a:r>
              <a:rPr lang="en-US" dirty="0" err="1"/>
              <a:t>hierarkiskt</a:t>
            </a:r>
            <a:r>
              <a:rPr lang="en-US" dirty="0"/>
              <a:t>)utfallsrum.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4900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 smtClean="0"/>
              <a:t>Resultat  - en studie (av totalt fyra)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 smtClean="0"/>
              <a:t>Lärandeobjekt: </a:t>
            </a:r>
            <a:r>
              <a:rPr lang="sv-SE" sz="2400" i="1" dirty="0" smtClean="0"/>
              <a:t>Förmåga att bejaka varandra i en gemensam gestaltning </a:t>
            </a:r>
            <a:r>
              <a:rPr lang="sv-SE" sz="2400" dirty="0" smtClean="0"/>
              <a:t>(i syfte att utveckla samspel).</a:t>
            </a:r>
          </a:p>
          <a:p>
            <a:pPr marL="114300" indent="0">
              <a:buNone/>
            </a:pPr>
            <a:endParaRPr lang="sv-SE" sz="2400" dirty="0" smtClean="0"/>
          </a:p>
          <a:p>
            <a:r>
              <a:rPr lang="sv-SE" sz="2400" dirty="0" smtClean="0"/>
              <a:t>Innehållsanalys. Vad är det man kan när man kan?</a:t>
            </a:r>
          </a:p>
          <a:p>
            <a:pPr marL="114300" indent="0">
              <a:buNone/>
            </a:pPr>
            <a:endParaRPr lang="sv-SE" sz="2400" dirty="0" smtClean="0"/>
          </a:p>
          <a:p>
            <a:r>
              <a:rPr lang="sv-SE" sz="2400" dirty="0" smtClean="0"/>
              <a:t>Förtest</a:t>
            </a:r>
            <a:r>
              <a:rPr lang="sv-SE" sz="2400" smtClean="0"/>
              <a:t>: Stolen.</a:t>
            </a:r>
            <a:endParaRPr lang="sv-SE" sz="2400" dirty="0" smtClean="0"/>
          </a:p>
          <a:p>
            <a:pPr marL="114300" indent="0">
              <a:buNone/>
            </a:pPr>
            <a:endParaRPr lang="sv-SE" sz="2400" dirty="0" smtClean="0"/>
          </a:p>
          <a:p>
            <a:r>
              <a:rPr lang="sv-SE" sz="2400" dirty="0" smtClean="0"/>
              <a:t>Efter fenomenografisk analys genomförs två forskningslektioner. Planeras med hjälp av variationsteorin, främst genom variationsmönstret </a:t>
            </a:r>
            <a:r>
              <a:rPr lang="sv-SE" sz="2400" i="1" dirty="0" smtClean="0"/>
              <a:t>kontrast</a:t>
            </a:r>
            <a:r>
              <a:rPr lang="sv-SE" sz="2400" dirty="0" smtClean="0"/>
              <a:t>. Under forskningslektioner framträder ytterligare kritiska aspekter.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854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7569"/>
          </a:xfrm>
        </p:spPr>
        <p:txBody>
          <a:bodyPr>
            <a:normAutofit/>
          </a:bodyPr>
          <a:lstStyle/>
          <a:p>
            <a:r>
              <a:rPr lang="en-GB" sz="3200" dirty="0" smtClean="0"/>
              <a:t>Utfallsrum</a:t>
            </a:r>
            <a:r>
              <a:rPr lang="sv-SE" sz="3200" dirty="0" smtClean="0"/>
              <a:t>, bejaka som…</a:t>
            </a:r>
            <a:endParaRPr lang="sv-SE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597600" y="1340767"/>
            <a:ext cx="7948800" cy="46470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endParaRPr lang="sv-SE" dirty="0" smtClean="0"/>
          </a:p>
          <a:p>
            <a:pPr marL="11430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                                      </a:t>
            </a:r>
            <a:r>
              <a:rPr lang="sv-SE" sz="1400" dirty="0" smtClean="0"/>
              <a:t>Ta in den andres berättelse</a:t>
            </a:r>
          </a:p>
          <a:p>
            <a:pPr marL="114300" indent="0">
              <a:buNone/>
            </a:pPr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                                   </a:t>
            </a:r>
          </a:p>
          <a:p>
            <a:pPr marL="0" indent="0">
              <a:buNone/>
            </a:pPr>
            <a:r>
              <a:rPr lang="sv-SE" dirty="0" smtClean="0"/>
              <a:t>                                          </a:t>
            </a:r>
            <a:r>
              <a:rPr lang="sv-SE" sz="1400" dirty="0" smtClean="0"/>
              <a:t>Släppa in den andre</a:t>
            </a:r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r>
              <a:rPr lang="sv-SE" sz="1400" dirty="0" smtClean="0"/>
              <a:t>                                                                    Ge rollen liv</a:t>
            </a:r>
            <a:endParaRPr lang="sv-SE" sz="1400" dirty="0"/>
          </a:p>
        </p:txBody>
      </p:sp>
      <p:sp>
        <p:nvSpPr>
          <p:cNvPr id="10" name="Rektangel 9"/>
          <p:cNvSpPr/>
          <p:nvPr/>
        </p:nvSpPr>
        <p:spPr>
          <a:xfrm>
            <a:off x="2915816" y="1340768"/>
            <a:ext cx="1951752" cy="82296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v-SE" dirty="0" smtClean="0"/>
              <a:t> Växelverkan</a:t>
            </a:r>
          </a:p>
          <a:p>
            <a:pPr algn="ctr"/>
            <a:r>
              <a:rPr lang="sv-SE" sz="1400" dirty="0" smtClean="0"/>
              <a:t>(fokus på vår historia och riktning)</a:t>
            </a:r>
            <a:endParaRPr lang="sv-SE" sz="1400" dirty="0"/>
          </a:p>
        </p:txBody>
      </p:sp>
      <p:sp>
        <p:nvSpPr>
          <p:cNvPr id="11" name="Rektangel 10"/>
          <p:cNvSpPr/>
          <p:nvPr/>
        </p:nvSpPr>
        <p:spPr>
          <a:xfrm>
            <a:off x="2915816" y="2852936"/>
            <a:ext cx="1926352" cy="82296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v-SE" dirty="0" smtClean="0"/>
              <a:t>Dubbelhet </a:t>
            </a:r>
          </a:p>
          <a:p>
            <a:pPr algn="ctr"/>
            <a:r>
              <a:rPr lang="sv-SE" sz="1400" dirty="0" smtClean="0"/>
              <a:t>(fokus på min och din historia)</a:t>
            </a:r>
            <a:endParaRPr lang="sv-SE" sz="1400" dirty="0"/>
          </a:p>
        </p:txBody>
      </p:sp>
      <p:sp>
        <p:nvSpPr>
          <p:cNvPr id="12" name="Rektangel 11"/>
          <p:cNvSpPr/>
          <p:nvPr/>
        </p:nvSpPr>
        <p:spPr>
          <a:xfrm>
            <a:off x="2915816" y="4470278"/>
            <a:ext cx="1944216" cy="709306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v-SE" dirty="0" smtClean="0"/>
              <a:t>Driv</a:t>
            </a:r>
          </a:p>
          <a:p>
            <a:pPr algn="ctr"/>
            <a:r>
              <a:rPr lang="sv-SE" sz="1400" dirty="0" smtClean="0"/>
              <a:t>(fokus på min historia</a:t>
            </a:r>
            <a:r>
              <a:rPr lang="en-GB" sz="1400" dirty="0" smtClean="0"/>
              <a:t>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00950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Kritiska aspekter (från utfallsrum)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b="1" dirty="0"/>
          </a:p>
          <a:p>
            <a:r>
              <a:rPr lang="sv-SE" sz="2400" b="1" dirty="0"/>
              <a:t>Ta in den andres berättelse</a:t>
            </a:r>
            <a:r>
              <a:rPr lang="sv-SE" sz="2400" dirty="0"/>
              <a:t> </a:t>
            </a:r>
            <a:r>
              <a:rPr lang="sv-SE" sz="2400" i="1" dirty="0"/>
              <a:t>Att kunna utveckla och gestalta en improvisation gemensamt</a:t>
            </a: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2400" b="1" dirty="0"/>
          </a:p>
          <a:p>
            <a:r>
              <a:rPr lang="sv-SE" sz="2400" b="1" dirty="0"/>
              <a:t>Släppa in den andre</a:t>
            </a:r>
            <a:r>
              <a:rPr lang="sv-SE" sz="2400" i="1" dirty="0"/>
              <a:t> Att kunna lyssna på den andres berättelse </a:t>
            </a:r>
            <a:endParaRPr lang="sv-SE" sz="2400" dirty="0"/>
          </a:p>
          <a:p>
            <a:pPr marL="0" indent="0">
              <a:buNone/>
            </a:pPr>
            <a:endParaRPr lang="sv-SE" sz="2400" b="1" dirty="0"/>
          </a:p>
          <a:p>
            <a:r>
              <a:rPr lang="sv-SE" sz="2400" b="1" dirty="0"/>
              <a:t>Ge rollen liv</a:t>
            </a:r>
            <a:r>
              <a:rPr lang="sv-SE" sz="2400" dirty="0"/>
              <a:t> </a:t>
            </a:r>
            <a:r>
              <a:rPr lang="sv-SE" sz="2400" i="1" dirty="0"/>
              <a:t>Att kunna etablera situation och relation</a:t>
            </a:r>
            <a:r>
              <a:rPr lang="sv-SE" sz="2400" dirty="0"/>
              <a:t> </a:t>
            </a:r>
            <a:endParaRPr lang="en-GB" sz="2400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534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smtClean="0"/>
              <a:t>Lektioner utforskade skillnaden mellan bejaka och blockera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400" dirty="0"/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 smtClean="0"/>
              <a:t>Att </a:t>
            </a:r>
            <a:r>
              <a:rPr lang="sv-SE" sz="2400" dirty="0"/>
              <a:t>urskilja bejaka och blockera. Forskningslektion 1.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	</a:t>
            </a:r>
          </a:p>
          <a:p>
            <a:r>
              <a:rPr lang="sv-SE" sz="2400" dirty="0"/>
              <a:t>Att förstärka det fysiska. Forskningslektion 2.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6641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 smtClean="0"/>
              <a:t>Kritiska aspekter (från lektioner)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sv-SE" sz="2400" dirty="0"/>
          </a:p>
          <a:p>
            <a:r>
              <a:rPr lang="sv-SE" sz="2400" b="1" dirty="0"/>
              <a:t>Styra riktning </a:t>
            </a:r>
            <a:r>
              <a:rPr lang="sv-SE" sz="2400" i="1" dirty="0"/>
              <a:t>Att kunna bestämma </a:t>
            </a:r>
            <a:r>
              <a:rPr lang="sv-SE" sz="2400" i="1" dirty="0" smtClean="0"/>
              <a:t>förloppet</a:t>
            </a:r>
          </a:p>
          <a:p>
            <a:pPr marL="114300" indent="0">
              <a:buNone/>
            </a:pPr>
            <a:endParaRPr lang="sv-SE" sz="2400" dirty="0"/>
          </a:p>
          <a:p>
            <a:pPr lvl="0"/>
            <a:r>
              <a:rPr lang="sv-SE" sz="2400" b="1" dirty="0"/>
              <a:t>Skapa impulser</a:t>
            </a:r>
            <a:r>
              <a:rPr lang="sv-SE" sz="2400" dirty="0"/>
              <a:t> </a:t>
            </a:r>
            <a:r>
              <a:rPr lang="sv-SE" sz="2400" i="1" dirty="0"/>
              <a:t>Att kunna ge positiva impulser</a:t>
            </a:r>
            <a:r>
              <a:rPr lang="sv-SE" sz="2400" dirty="0"/>
              <a:t> </a:t>
            </a:r>
            <a:endParaRPr lang="sv-SE" sz="2400" dirty="0" smtClean="0"/>
          </a:p>
          <a:p>
            <a:pPr marL="114300" lvl="0" indent="0">
              <a:buNone/>
            </a:pPr>
            <a:endParaRPr lang="sv-SE" sz="2400" dirty="0"/>
          </a:p>
          <a:p>
            <a:r>
              <a:rPr lang="sv-SE" sz="2400" b="1" dirty="0"/>
              <a:t>Lösa problem</a:t>
            </a:r>
            <a:r>
              <a:rPr lang="sv-SE" sz="2400" dirty="0"/>
              <a:t> </a:t>
            </a:r>
            <a:r>
              <a:rPr lang="sv-SE" sz="2400" i="1" dirty="0"/>
              <a:t>Att kunna förstå skillnaden mellan konflikt och </a:t>
            </a:r>
            <a:r>
              <a:rPr lang="sv-SE" sz="2400" i="1" dirty="0" smtClean="0"/>
              <a:t>problem</a:t>
            </a:r>
          </a:p>
          <a:p>
            <a:pPr marL="114300" indent="0">
              <a:buNone/>
            </a:pPr>
            <a:endParaRPr lang="sv-SE" sz="2400" dirty="0"/>
          </a:p>
          <a:p>
            <a:pPr lvl="0"/>
            <a:r>
              <a:rPr lang="sv-SE" sz="2400" b="1" dirty="0"/>
              <a:t>Temporalitet</a:t>
            </a:r>
            <a:r>
              <a:rPr lang="sv-SE" sz="2400" dirty="0"/>
              <a:t> </a:t>
            </a:r>
            <a:r>
              <a:rPr lang="sv-SE" sz="2400" i="1" dirty="0"/>
              <a:t>Att kunna arbeta både snabbt och långsamt</a:t>
            </a:r>
            <a:r>
              <a:rPr lang="sv-SE" sz="2400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066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000" dirty="0" smtClean="0"/>
              <a:t>Innebörden av gestaltande förmåga specificeras.</a:t>
            </a: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305766"/>
              </p:ext>
            </p:extLst>
          </p:nvPr>
        </p:nvGraphicFramePr>
        <p:xfrm>
          <a:off x="596900" y="1309688"/>
          <a:ext cx="7950200" cy="431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2129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Teater som </a:t>
            </a:r>
            <a:r>
              <a:rPr lang="sv-SE" sz="3600" dirty="0" smtClean="0"/>
              <a:t>skolämne - </a:t>
            </a:r>
            <a:r>
              <a:rPr lang="sv-SE" sz="3600" dirty="0"/>
              <a:t>bakgrund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Ämnet </a:t>
            </a:r>
            <a:r>
              <a:rPr lang="sv-SE" sz="2000" dirty="0" smtClean="0"/>
              <a:t>har rötter i en </a:t>
            </a:r>
            <a:r>
              <a:rPr lang="sv-SE" sz="2000" dirty="0"/>
              <a:t>informell lärande tradition (Järleby </a:t>
            </a:r>
            <a:r>
              <a:rPr lang="sv-SE" sz="2000" dirty="0" smtClean="0"/>
              <a:t>2003).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Teater kännetecknas av tyst praktik (Lagerström 2005</a:t>
            </a:r>
            <a:r>
              <a:rPr lang="sv-SE" sz="2000" dirty="0" smtClean="0"/>
              <a:t>).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Didaktisk transposition (Chevallard 2005</a:t>
            </a:r>
            <a:r>
              <a:rPr lang="sv-SE" sz="2000" dirty="0" smtClean="0"/>
              <a:t>).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Fritt skapande eller skapande med stöttning - </a:t>
            </a:r>
            <a:r>
              <a:rPr lang="sv-SE" sz="2000" i="1" dirty="0"/>
              <a:t>the devised improvisation</a:t>
            </a:r>
            <a:r>
              <a:rPr lang="sv-SE" sz="2000" dirty="0"/>
              <a:t> (Hornbrook 1998</a:t>
            </a:r>
            <a:r>
              <a:rPr lang="sv-SE" sz="2000" dirty="0" smtClean="0"/>
              <a:t>). 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Dold eller öppen bedömning? (Bailin 1998</a:t>
            </a:r>
            <a:r>
              <a:rPr lang="sv-SE" sz="2000" dirty="0" smtClean="0"/>
              <a:t>).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Läraren/lärarna ”vet” och ”ser” </a:t>
            </a:r>
            <a:r>
              <a:rPr lang="sv-SE" sz="2000" dirty="0" smtClean="0"/>
              <a:t>men tar </a:t>
            </a:r>
            <a:r>
              <a:rPr lang="sv-SE" sz="2000" dirty="0"/>
              <a:t>kunskapen för given.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005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endParaRPr lang="sv-SE" sz="2000" dirty="0" smtClean="0"/>
          </a:p>
          <a:p>
            <a:r>
              <a:rPr lang="sv-SE" sz="2000" dirty="0"/>
              <a:t>Lärande objekt - Verbaliserat and visualiserat. Kritiska aspekter och beskrivningar av kategorier utvecklar och specificerar ”the meaning of knowing” /innebörden</a:t>
            </a:r>
            <a:r>
              <a:rPr lang="sv-SE" sz="2000" dirty="0" smtClean="0"/>
              <a:t>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 smtClean="0"/>
              <a:t>Eleverna </a:t>
            </a:r>
            <a:r>
              <a:rPr lang="sv-SE" sz="2000" dirty="0"/>
              <a:t>visar oss vad de kan genom uttrycken, men måste alltid förhålla sig till ny elevgrupp</a:t>
            </a:r>
            <a:r>
              <a:rPr lang="sv-SE" sz="2000" dirty="0" smtClean="0"/>
              <a:t>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Undervisningen kan planeras med hjälp av kritiska </a:t>
            </a:r>
            <a:r>
              <a:rPr lang="sv-SE" sz="2000" dirty="0" smtClean="0"/>
              <a:t>aspekter.</a:t>
            </a:r>
          </a:p>
          <a:p>
            <a:endParaRPr lang="sv-SE" sz="2000" dirty="0"/>
          </a:p>
          <a:p>
            <a:r>
              <a:rPr lang="sv-SE" sz="2000" dirty="0"/>
              <a:t>A</a:t>
            </a:r>
            <a:r>
              <a:rPr lang="sv-SE" sz="2000" dirty="0" smtClean="0"/>
              <a:t>rbeta </a:t>
            </a:r>
            <a:r>
              <a:rPr lang="sv-SE" sz="2000" dirty="0"/>
              <a:t>med återkoppling och bedömning för lärande. Får syn på olika </a:t>
            </a:r>
            <a:r>
              <a:rPr lang="sv-SE" sz="2000" dirty="0" smtClean="0"/>
              <a:t>uppfattningar/erfarande </a:t>
            </a:r>
            <a:r>
              <a:rPr lang="sv-SE" sz="2000" dirty="0"/>
              <a:t>om samma fenomen</a:t>
            </a:r>
            <a:r>
              <a:rPr lang="sv-SE" sz="2000" dirty="0" smtClean="0"/>
              <a:t>.</a:t>
            </a:r>
          </a:p>
          <a:p>
            <a:pPr marL="114300" indent="0">
              <a:buNone/>
            </a:pPr>
            <a:endParaRPr lang="sv-SE" sz="2000" dirty="0"/>
          </a:p>
          <a:p>
            <a:r>
              <a:rPr lang="sv-SE" sz="2000" dirty="0"/>
              <a:t>Vi kan komma långt genom att stanna vid en övning. ”Ta tid för att vinna tid”</a:t>
            </a:r>
            <a:r>
              <a:rPr lang="sv-SE" sz="2000" dirty="0" smtClean="0"/>
              <a:t>.</a:t>
            </a:r>
          </a:p>
          <a:p>
            <a:pPr marL="114300" indent="0">
              <a:buNone/>
            </a:pPr>
            <a:endParaRPr lang="sv-SE" sz="2000" dirty="0" smtClean="0"/>
          </a:p>
          <a:p>
            <a:r>
              <a:rPr lang="sv-SE" sz="2000" dirty="0" smtClean="0"/>
              <a:t>Fokusera detaljer av en helhet (</a:t>
            </a:r>
            <a:r>
              <a:rPr lang="sv-SE" sz="2000" dirty="0" err="1" smtClean="0"/>
              <a:t>Polanyis</a:t>
            </a:r>
            <a:r>
              <a:rPr lang="sv-SE" sz="2000" dirty="0" smtClean="0"/>
              <a:t> pianist)</a:t>
            </a:r>
          </a:p>
          <a:p>
            <a:endParaRPr lang="sv-SE" sz="2000" dirty="0" smtClean="0"/>
          </a:p>
          <a:p>
            <a:r>
              <a:rPr lang="sv-SE" sz="2000" dirty="0" smtClean="0"/>
              <a:t>Bodybildung…</a:t>
            </a:r>
          </a:p>
          <a:p>
            <a:pPr marL="114300" indent="0">
              <a:buNone/>
            </a:pPr>
            <a:endParaRPr lang="sv-SE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838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Utmaningar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Tid…på tal om…”ta tid för att vinna </a:t>
            </a:r>
            <a:r>
              <a:rPr lang="sv-SE" dirty="0"/>
              <a:t>tid”: </a:t>
            </a:r>
            <a:r>
              <a:rPr lang="sv-SE" dirty="0">
                <a:hlinkClick r:id="rId2"/>
              </a:rPr>
              <a:t>http://www.liu.se/uv/lararrummet/venue/learning-study-i-dans?l=</a:t>
            </a:r>
            <a:r>
              <a:rPr lang="sv-SE" dirty="0" smtClean="0">
                <a:hlinkClick r:id="rId2"/>
              </a:rPr>
              <a:t>sv</a:t>
            </a:r>
            <a:endParaRPr lang="sv-SE" dirty="0" smtClean="0"/>
          </a:p>
          <a:p>
            <a:r>
              <a:rPr lang="sv-SE" dirty="0" smtClean="0"/>
              <a:t>Teoretisering av ämnet (alla ”praktiska” ämnen) – hur hantera? Vad är kärnan i ämnet?</a:t>
            </a:r>
          </a:p>
          <a:p>
            <a:r>
              <a:rPr lang="sv-SE" dirty="0" smtClean="0"/>
              <a:t>Projekt och/eller undervisning? Medvetandegöra processen med hjälp av lärandeobjekt?</a:t>
            </a:r>
          </a:p>
          <a:p>
            <a:r>
              <a:rPr lang="sv-SE" dirty="0"/>
              <a:t>Göra eller kunna? </a:t>
            </a:r>
            <a:r>
              <a:rPr lang="sv-SE" dirty="0">
                <a:hlinkClick r:id="rId3"/>
              </a:rPr>
              <a:t>http://www.forskul.se</a:t>
            </a:r>
            <a:r>
              <a:rPr lang="sv-SE">
                <a:hlinkClick r:id="rId3"/>
              </a:rPr>
              <a:t>/tidskrift/nummer14/</a:t>
            </a:r>
            <a:r>
              <a:rPr lang="sv-SE" smtClean="0">
                <a:hlinkClick r:id="rId3"/>
              </a:rPr>
              <a:t>fran_ord_till_rorelser_och_dans___en_analys_av_rorelsekunnandet_i_en_dansuppgift</a:t>
            </a:r>
            <a:endParaRPr lang="sv-SE" dirty="0" smtClean="0"/>
          </a:p>
          <a:p>
            <a:r>
              <a:rPr lang="sv-SE" dirty="0" smtClean="0"/>
              <a:t>Vad har hänt under fem år? Idag är läraren i större utsträckning mentor och administratör…</a:t>
            </a:r>
          </a:p>
        </p:txBody>
      </p:sp>
    </p:spTree>
    <p:extLst>
      <p:ext uri="{BB962C8B-B14F-4D97-AF65-F5344CB8AC3E}">
        <p14:creationId xmlns:p14="http://schemas.microsoft.com/office/powerpoint/2010/main" val="313054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endParaRPr lang="en-GB" sz="2000" dirty="0"/>
          </a:p>
          <a:p>
            <a:pPr marL="0" indent="0" algn="ctr">
              <a:buNone/>
            </a:pPr>
            <a:endParaRPr lang="en-GB" sz="2000" dirty="0"/>
          </a:p>
          <a:p>
            <a:pPr marL="0" indent="0" algn="ctr">
              <a:buNone/>
            </a:pPr>
            <a:r>
              <a:rPr lang="sv-SE" sz="2000" dirty="0" smtClean="0"/>
              <a:t>Pernilla Ahlstrand</a:t>
            </a:r>
          </a:p>
          <a:p>
            <a:pPr marL="0" indent="0" algn="ctr">
              <a:buNone/>
            </a:pPr>
            <a:r>
              <a:rPr lang="en-GB" sz="2000" dirty="0" smtClean="0"/>
              <a:t> </a:t>
            </a:r>
            <a:r>
              <a:rPr lang="en-GB" sz="2000" dirty="0" smtClean="0">
                <a:hlinkClick r:id="rId2"/>
              </a:rPr>
              <a:t>paa@ho.tranas.se</a:t>
            </a:r>
            <a:endParaRPr lang="en-GB" sz="2000" dirty="0" smtClean="0"/>
          </a:p>
          <a:p>
            <a:pPr marL="0" indent="0" algn="ctr">
              <a:buNone/>
            </a:pPr>
            <a:endParaRPr lang="en-GB" sz="2000" dirty="0"/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sz="2000" dirty="0">
                <a:hlinkClick r:id="rId3"/>
              </a:rPr>
              <a:t>http://www.diva-portal.org/smash/get/diva2:735064/FULLTEXT01.</a:t>
            </a:r>
            <a:r>
              <a:rPr lang="en-GB" sz="2000" dirty="0" smtClean="0">
                <a:hlinkClick r:id="rId3"/>
              </a:rPr>
              <a:t>pdf</a:t>
            </a: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err="1" smtClean="0"/>
              <a:t>Att</a:t>
            </a:r>
            <a:r>
              <a:rPr lang="en-GB" sz="2000" dirty="0" smtClean="0"/>
              <a:t> </a:t>
            </a:r>
            <a:r>
              <a:rPr lang="en-GB" sz="2000" dirty="0" err="1" smtClean="0"/>
              <a:t>kunna</a:t>
            </a:r>
            <a:r>
              <a:rPr lang="en-GB" sz="2000" dirty="0" smtClean="0"/>
              <a:t> </a:t>
            </a:r>
            <a:r>
              <a:rPr lang="en-GB" sz="2000" dirty="0" err="1" smtClean="0"/>
              <a:t>lyssna</a:t>
            </a:r>
            <a:r>
              <a:rPr lang="en-GB" sz="2000" dirty="0" smtClean="0"/>
              <a:t> med </a:t>
            </a:r>
            <a:r>
              <a:rPr lang="en-GB" sz="2000" dirty="0" err="1" smtClean="0"/>
              <a:t>kroppen</a:t>
            </a:r>
            <a:endParaRPr lang="en-GB" sz="2000" dirty="0"/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endParaRPr lang="en-GB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32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Tyst kunskap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400" dirty="0" smtClean="0"/>
          </a:p>
          <a:p>
            <a:r>
              <a:rPr lang="sv-SE" sz="2400" dirty="0" smtClean="0"/>
              <a:t>All </a:t>
            </a:r>
            <a:r>
              <a:rPr lang="sv-SE" sz="2400" dirty="0"/>
              <a:t>kunskap har en tyst dimension (Polanyi 2009).</a:t>
            </a:r>
          </a:p>
          <a:p>
            <a:pPr marL="114300" indent="0">
              <a:buNone/>
            </a:pPr>
            <a:endParaRPr lang="sv-SE" sz="2400" dirty="0" smtClean="0"/>
          </a:p>
          <a:p>
            <a:r>
              <a:rPr lang="sv-SE" sz="2400" dirty="0" smtClean="0"/>
              <a:t>Reflektion – i – handling / Kunskap- i – handling  (Schön 1983).</a:t>
            </a:r>
          </a:p>
          <a:p>
            <a:endParaRPr lang="sv-SE" sz="2400" dirty="0"/>
          </a:p>
          <a:p>
            <a:r>
              <a:rPr lang="sv-SE" sz="2400" dirty="0"/>
              <a:t>Språkspel (Wittgenstein 1953).</a:t>
            </a:r>
          </a:p>
          <a:p>
            <a:endParaRPr lang="sv-SE" sz="2400" dirty="0" smtClean="0"/>
          </a:p>
          <a:p>
            <a:pPr marL="114300" indent="0">
              <a:buNone/>
            </a:pP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2826769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Utgångspunkter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2400" dirty="0" smtClean="0"/>
          </a:p>
          <a:p>
            <a:r>
              <a:rPr lang="sv-SE" sz="2400" dirty="0" smtClean="0"/>
              <a:t>Vidgat </a:t>
            </a:r>
            <a:r>
              <a:rPr lang="sv-SE" sz="2400" dirty="0"/>
              <a:t>kunskapsbegrepp. Från vetande till kunnande </a:t>
            </a:r>
            <a:r>
              <a:rPr lang="sv-SE" sz="2400" dirty="0" smtClean="0"/>
              <a:t>(Fyra F; förmågor</a:t>
            </a:r>
            <a:r>
              <a:rPr lang="sv-SE" sz="2400" dirty="0"/>
              <a:t>)</a:t>
            </a:r>
            <a:r>
              <a:rPr lang="sv-SE" sz="2400" dirty="0" smtClean="0"/>
              <a:t>. </a:t>
            </a:r>
            <a:endParaRPr lang="sv-SE" sz="2400" dirty="0"/>
          </a:p>
          <a:p>
            <a:endParaRPr lang="sv-SE" sz="2400" dirty="0"/>
          </a:p>
          <a:p>
            <a:r>
              <a:rPr lang="sv-SE" sz="2400" dirty="0"/>
              <a:t>Olika </a:t>
            </a:r>
            <a:r>
              <a:rPr lang="sv-SE" sz="2400" dirty="0" smtClean="0"/>
              <a:t>kunskapsformer (Eisner 1996, Hirst 1998)</a:t>
            </a:r>
            <a:r>
              <a:rPr lang="sv-SE" sz="2400" dirty="0"/>
              <a:t>.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 smtClean="0"/>
              <a:t>Vad </a:t>
            </a:r>
            <a:r>
              <a:rPr lang="sv-SE" sz="2400" dirty="0"/>
              <a:t>innebär det att kunna något? ”The meaning of knowing</a:t>
            </a:r>
            <a:r>
              <a:rPr lang="sv-SE" sz="2400" dirty="0" smtClean="0"/>
              <a:t>” (Carlgren 2007). </a:t>
            </a:r>
          </a:p>
          <a:p>
            <a:endParaRPr lang="sv-SE" sz="2400" dirty="0"/>
          </a:p>
          <a:p>
            <a:r>
              <a:rPr lang="sv-SE" sz="2400" dirty="0" smtClean="0"/>
              <a:t>Vad är det man kan när man kan?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50696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Brist på ämnesspecifika studier inom ämnet</a:t>
            </a:r>
            <a:r>
              <a:rPr lang="sv-SE" sz="2400" dirty="0" smtClean="0"/>
              <a:t>.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/>
              <a:t>Finns det ett ”facit”? / Eget uttryck</a:t>
            </a:r>
            <a:r>
              <a:rPr lang="sv-SE" sz="2400" dirty="0" smtClean="0"/>
              <a:t>.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/>
              <a:t>Vad är det läraren ”vet” och ”ser”</a:t>
            </a:r>
            <a:r>
              <a:rPr lang="sv-SE" sz="2400" dirty="0" smtClean="0"/>
              <a:t>?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/>
              <a:t>Hur kan vi explicitgöra och kommunicera vad det är man ska kunna</a:t>
            </a:r>
            <a:r>
              <a:rPr lang="sv-SE" sz="2400" dirty="0" smtClean="0"/>
              <a:t>?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/>
              <a:t>Hur kan ”the meaning of knowing” (innebörden) formuleras (när delar av kunskapen är tyst)</a:t>
            </a:r>
            <a:r>
              <a:rPr lang="sv-SE" sz="2400" dirty="0" smtClean="0"/>
              <a:t>?</a:t>
            </a:r>
          </a:p>
          <a:p>
            <a:pPr marL="11430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23663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Syftet och forskningsfråga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sv-SE" sz="2400" dirty="0" smtClean="0"/>
          </a:p>
          <a:p>
            <a:r>
              <a:rPr lang="sv-SE" sz="2400" dirty="0" smtClean="0"/>
              <a:t>Att </a:t>
            </a:r>
            <a:r>
              <a:rPr lang="sv-SE" sz="2400" dirty="0"/>
              <a:t>bidra till beskrivning av (en delvis tyst) estetisk praktik och utvecklingen av ett ämnesdidaktiskt språk i relation till ”gestaltande förmåga”.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Utveckla kunskaper om </a:t>
            </a:r>
            <a:r>
              <a:rPr lang="sv-SE" sz="2400" dirty="0" smtClean="0"/>
              <a:t>kunnandet. Inte </a:t>
            </a:r>
            <a:r>
              <a:rPr lang="sv-SE" sz="2400" dirty="0"/>
              <a:t>beskriva teaterns ”essens” utan undersöka hur en gestaltande förmåga kan utvecklas inom ramen för gymnasieskolan</a:t>
            </a:r>
            <a:r>
              <a:rPr lang="sv-SE" sz="2400" dirty="0" smtClean="0"/>
              <a:t>.</a:t>
            </a:r>
          </a:p>
          <a:p>
            <a:endParaRPr lang="sv-SE" sz="2400" dirty="0"/>
          </a:p>
          <a:p>
            <a:r>
              <a:rPr lang="sv-SE" sz="2400" dirty="0"/>
              <a:t>Innebörden och artikuleringen av vad en gestaltande förmåga kan vara.</a:t>
            </a:r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850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Tidigare forskning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400" dirty="0" smtClean="0"/>
          </a:p>
          <a:p>
            <a:r>
              <a:rPr lang="sv-SE" sz="2400" dirty="0" smtClean="0"/>
              <a:t>Lärare inom estetiska ämnen hemfaller lätt till att bedöma generella eller personliga kvaliteter istället för ämnesspecifika förmågor (Rönn 2009, Zandén 2010).</a:t>
            </a:r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sz="2400" dirty="0" smtClean="0"/>
              <a:t>Inget “estetproblem”. Lärare verkar generellt få problem när det handlar om att explicitgöra kriterier för bedömning och formulera sig kring kunskaper.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sv-SE" sz="1600" dirty="0"/>
              <a:t>Skolinspektionen (2010 och 2012), Skolverket (2010a och 2010b), Tholin (2006), Korp (2006) O´Donovan, Price och Rust (2004) och Nicol och MacFarlane-Dick (2006)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705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r>
              <a:rPr lang="en-GB" dirty="0" smtClean="0"/>
              <a:t>- </a:t>
            </a:r>
            <a:r>
              <a:rPr lang="en-GB" dirty="0"/>
              <a:t>learning study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/>
              <a:t>En modell för praxis-utvecklande forskning som utvecklats i </a:t>
            </a:r>
            <a:r>
              <a:rPr lang="sv-SE" sz="2400" dirty="0" smtClean="0"/>
              <a:t>samverkan </a:t>
            </a:r>
            <a:r>
              <a:rPr lang="sv-SE" sz="2400" dirty="0"/>
              <a:t>mellan Hongkong och Göteborg (Marton med kollegor)</a:t>
            </a:r>
            <a:r>
              <a:rPr lang="sv-SE" sz="2400" dirty="0" smtClean="0"/>
              <a:t>.</a:t>
            </a:r>
          </a:p>
          <a:p>
            <a:pPr marL="114300" indent="0">
              <a:buNone/>
            </a:pPr>
            <a:endParaRPr lang="sv-SE" sz="2400" dirty="0" smtClean="0"/>
          </a:p>
          <a:p>
            <a:r>
              <a:rPr lang="sv-SE" sz="2400" dirty="0" smtClean="0"/>
              <a:t>Forskning som byggs </a:t>
            </a:r>
            <a:r>
              <a:rPr lang="sv-SE" sz="2400" i="1" dirty="0" smtClean="0"/>
              <a:t>med</a:t>
            </a:r>
            <a:r>
              <a:rPr lang="sv-SE" sz="2400" dirty="0" smtClean="0"/>
              <a:t> och </a:t>
            </a:r>
            <a:r>
              <a:rPr lang="sv-SE" sz="2400" i="1" dirty="0" smtClean="0"/>
              <a:t>för</a:t>
            </a:r>
            <a:r>
              <a:rPr lang="sv-SE" sz="2400" dirty="0" smtClean="0"/>
              <a:t> lärare, snarare än </a:t>
            </a:r>
            <a:r>
              <a:rPr lang="sv-SE" sz="2400" i="1" dirty="0" smtClean="0"/>
              <a:t>om</a:t>
            </a:r>
            <a:r>
              <a:rPr lang="sv-SE" sz="2400" dirty="0" smtClean="0"/>
              <a:t> och </a:t>
            </a:r>
            <a:r>
              <a:rPr lang="sv-SE" sz="2400" i="1" dirty="0" smtClean="0"/>
              <a:t>på</a:t>
            </a:r>
            <a:r>
              <a:rPr lang="sv-SE" sz="2400" dirty="0" smtClean="0"/>
              <a:t> lärare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/>
              <a:t>Använder sig av en lärandeteori, variationsteori. Utgångspunkt: att lära sig något innebär ett mer förfinat </a:t>
            </a:r>
            <a:r>
              <a:rPr lang="sv-SE" sz="2400" dirty="0" smtClean="0"/>
              <a:t>urskiljande.</a:t>
            </a:r>
          </a:p>
          <a:p>
            <a:pPr marL="114300" indent="0">
              <a:buNone/>
            </a:pPr>
            <a:endParaRPr lang="sv-SE" sz="2400" dirty="0"/>
          </a:p>
          <a:p>
            <a:r>
              <a:rPr lang="sv-SE" sz="2400" dirty="0"/>
              <a:t>Kollaborativ, interventionistisk, iterativ</a:t>
            </a:r>
            <a:r>
              <a:rPr lang="sv-SE" sz="2400" dirty="0" smtClean="0"/>
              <a:t>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86183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 learning study cykel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7" name="Platshållare för innehåll 9" descr="Skärmavbild 2013-07-01 kl. 10.31.05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" b="1582"/>
          <a:stretch/>
        </p:blipFill>
        <p:spPr>
          <a:xfrm>
            <a:off x="611560" y="1340768"/>
            <a:ext cx="74676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795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Angränsa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ränsand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Angränsande.thmx</Template>
  <TotalTime>392</TotalTime>
  <Words>1229</Words>
  <Application>Microsoft Macintosh PowerPoint</Application>
  <PresentationFormat>Bildspel på skärmen (4:3)</PresentationFormat>
  <Paragraphs>202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3" baseType="lpstr">
      <vt:lpstr>Angränsande</vt:lpstr>
      <vt:lpstr>Att kunna lyssna med kroppen.</vt:lpstr>
      <vt:lpstr>Teater som skolämne - bakgrund</vt:lpstr>
      <vt:lpstr>Tyst kunskap</vt:lpstr>
      <vt:lpstr>Utgångspunkter</vt:lpstr>
      <vt:lpstr>Problem</vt:lpstr>
      <vt:lpstr>Syftet och forskningsfråga</vt:lpstr>
      <vt:lpstr>Tidigare forskning</vt:lpstr>
      <vt:lpstr>Metod- learning study</vt:lpstr>
      <vt:lpstr>En learning study cykel</vt:lpstr>
      <vt:lpstr>Lärandeobjekt</vt:lpstr>
      <vt:lpstr>För- och eftertest</vt:lpstr>
      <vt:lpstr>Fenomenografisk analys</vt:lpstr>
      <vt:lpstr>Utveckling av  fenomenografisk analys</vt:lpstr>
      <vt:lpstr>Resultat  - en studie (av totalt fyra)</vt:lpstr>
      <vt:lpstr>Utfallsrum, bejaka som…</vt:lpstr>
      <vt:lpstr>Kritiska aspekter (från utfallsrum)</vt:lpstr>
      <vt:lpstr>Lektioner utforskade skillnaden mellan bejaka och blockera</vt:lpstr>
      <vt:lpstr>Kritiska aspekter (från lektioner)</vt:lpstr>
      <vt:lpstr>Innebörden av gestaltande förmåga specificeras.</vt:lpstr>
      <vt:lpstr>Slutsatser</vt:lpstr>
      <vt:lpstr>Utmaningar</vt:lpstr>
      <vt:lpstr>PowerPoint-presentation</vt:lpstr>
    </vt:vector>
  </TitlesOfParts>
  <Company>Stockholms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Lärandeobjekt</dc:title>
  <dc:creator>SU</dc:creator>
  <cp:lastModifiedBy>Sverker Zadig</cp:lastModifiedBy>
  <cp:revision>68</cp:revision>
  <dcterms:created xsi:type="dcterms:W3CDTF">2014-09-08T18:08:22Z</dcterms:created>
  <dcterms:modified xsi:type="dcterms:W3CDTF">2015-04-15T19:08:21Z</dcterms:modified>
</cp:coreProperties>
</file>